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6" r:id="rId2"/>
    <p:sldId id="272" r:id="rId3"/>
    <p:sldId id="323" r:id="rId4"/>
    <p:sldId id="324" r:id="rId5"/>
    <p:sldId id="325" r:id="rId6"/>
    <p:sldId id="264" r:id="rId7"/>
    <p:sldId id="300" r:id="rId8"/>
    <p:sldId id="278" r:id="rId9"/>
    <p:sldId id="281" r:id="rId10"/>
    <p:sldId id="318" r:id="rId11"/>
    <p:sldId id="282" r:id="rId12"/>
    <p:sldId id="322" r:id="rId13"/>
    <p:sldId id="319" r:id="rId14"/>
    <p:sldId id="288" r:id="rId15"/>
    <p:sldId id="320" r:id="rId16"/>
    <p:sldId id="260" r:id="rId17"/>
    <p:sldId id="261" r:id="rId18"/>
    <p:sldId id="263" r:id="rId19"/>
    <p:sldId id="262" r:id="rId20"/>
    <p:sldId id="265" r:id="rId21"/>
    <p:sldId id="266" r:id="rId22"/>
    <p:sldId id="257" r:id="rId23"/>
    <p:sldId id="301" r:id="rId24"/>
    <p:sldId id="302" r:id="rId25"/>
    <p:sldId id="314" r:id="rId26"/>
    <p:sldId id="315" r:id="rId27"/>
    <p:sldId id="310" r:id="rId28"/>
    <p:sldId id="321" r:id="rId29"/>
    <p:sldId id="268" r:id="rId30"/>
    <p:sldId id="269" r:id="rId31"/>
    <p:sldId id="259" r:id="rId32"/>
    <p:sldId id="295" r:id="rId33"/>
  </p:sldIdLst>
  <p:sldSz cx="9144000" cy="5143500" type="screen16x9"/>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8D2D"/>
    <a:srgbClr val="FDB913"/>
    <a:srgbClr val="C6168D"/>
    <a:srgbClr val="40B9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925" autoAdjust="0"/>
  </p:normalViewPr>
  <p:slideViewPr>
    <p:cSldViewPr>
      <p:cViewPr varScale="1">
        <p:scale>
          <a:sx n="43" d="100"/>
          <a:sy n="43" d="100"/>
        </p:scale>
        <p:origin x="-600"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Gemeinde mit Hauptberuflichen (tp)</c:v>
                </c:pt>
              </c:strCache>
            </c:strRef>
          </c:tx>
          <c:invertIfNegative val="0"/>
          <c:cat>
            <c:strRef>
              <c:f>Tabelle1!$A$2:$A$4</c:f>
              <c:strCache>
                <c:ptCount val="3"/>
                <c:pt idx="0">
                  <c:v>Info… Juugendpolitik</c:v>
                </c:pt>
                <c:pt idx="1">
                  <c:v>Netzwerktreffen/Konvente</c:v>
                </c:pt>
                <c:pt idx="2">
                  <c:v>Info... inhaltliche Entwicklungen</c:v>
                </c:pt>
              </c:strCache>
            </c:strRef>
          </c:cat>
          <c:val>
            <c:numRef>
              <c:f>Tabelle1!$B$2:$B$4</c:f>
              <c:numCache>
                <c:formatCode>0.0%</c:formatCode>
                <c:ptCount val="3"/>
                <c:pt idx="0">
                  <c:v>0.29399999999999998</c:v>
                </c:pt>
                <c:pt idx="1">
                  <c:v>0.72499999999999998</c:v>
                </c:pt>
                <c:pt idx="2">
                  <c:v>0.41199999999999998</c:v>
                </c:pt>
              </c:numCache>
            </c:numRef>
          </c:val>
        </c:ser>
        <c:ser>
          <c:idx val="1"/>
          <c:order val="1"/>
          <c:tx>
            <c:strRef>
              <c:f>Tabelle1!$C$1</c:f>
              <c:strCache>
                <c:ptCount val="1"/>
                <c:pt idx="0">
                  <c:v>Gemeinde ohne HB</c:v>
                </c:pt>
              </c:strCache>
            </c:strRef>
          </c:tx>
          <c:invertIfNegative val="0"/>
          <c:cat>
            <c:strRef>
              <c:f>Tabelle1!$A$2:$A$4</c:f>
              <c:strCache>
                <c:ptCount val="3"/>
                <c:pt idx="0">
                  <c:v>Info… Juugendpolitik</c:v>
                </c:pt>
                <c:pt idx="1">
                  <c:v>Netzwerktreffen/Konvente</c:v>
                </c:pt>
                <c:pt idx="2">
                  <c:v>Info... inhaltliche Entwicklungen</c:v>
                </c:pt>
              </c:strCache>
            </c:strRef>
          </c:cat>
          <c:val>
            <c:numRef>
              <c:f>Tabelle1!$C$2:$C$4</c:f>
              <c:numCache>
                <c:formatCode>0.0%</c:formatCode>
                <c:ptCount val="3"/>
                <c:pt idx="0">
                  <c:v>8.3000000000000004E-2</c:v>
                </c:pt>
                <c:pt idx="1">
                  <c:v>0.42699999999999999</c:v>
                </c:pt>
                <c:pt idx="2">
                  <c:v>0.24</c:v>
                </c:pt>
              </c:numCache>
            </c:numRef>
          </c:val>
        </c:ser>
        <c:dLbls>
          <c:showLegendKey val="0"/>
          <c:showVal val="1"/>
          <c:showCatName val="0"/>
          <c:showSerName val="0"/>
          <c:showPercent val="0"/>
          <c:showBubbleSize val="0"/>
        </c:dLbls>
        <c:gapWidth val="75"/>
        <c:axId val="5570560"/>
        <c:axId val="5572096"/>
      </c:barChart>
      <c:catAx>
        <c:axId val="5570560"/>
        <c:scaling>
          <c:orientation val="minMax"/>
        </c:scaling>
        <c:delete val="0"/>
        <c:axPos val="b"/>
        <c:majorTickMark val="none"/>
        <c:minorTickMark val="none"/>
        <c:tickLblPos val="nextTo"/>
        <c:txPr>
          <a:bodyPr/>
          <a:lstStyle/>
          <a:p>
            <a:pPr>
              <a:defRPr sz="1400"/>
            </a:pPr>
            <a:endParaRPr lang="de-DE"/>
          </a:p>
        </c:txPr>
        <c:crossAx val="5572096"/>
        <c:crosses val="autoZero"/>
        <c:auto val="0"/>
        <c:lblAlgn val="ctr"/>
        <c:lblOffset val="100"/>
        <c:noMultiLvlLbl val="0"/>
      </c:catAx>
      <c:valAx>
        <c:axId val="5572096"/>
        <c:scaling>
          <c:orientation val="minMax"/>
        </c:scaling>
        <c:delete val="1"/>
        <c:axPos val="l"/>
        <c:numFmt formatCode="0.0%" sourceLinked="1"/>
        <c:majorTickMark val="none"/>
        <c:minorTickMark val="none"/>
        <c:tickLblPos val="nextTo"/>
        <c:crossAx val="5570560"/>
        <c:crosses val="autoZero"/>
        <c:crossBetween val="between"/>
      </c:valAx>
    </c:plotArea>
    <c:legend>
      <c:legendPos val="b"/>
      <c:layout/>
      <c:overlay val="0"/>
    </c:legend>
    <c:plotVisOnly val="1"/>
    <c:dispBlanksAs val="gap"/>
    <c:showDLblsOverMax val="0"/>
  </c:chart>
  <c:txPr>
    <a:bodyPr/>
    <a:lstStyle/>
    <a:p>
      <a:pPr>
        <a:defRPr sz="1800"/>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9202" cy="512304"/>
          </a:xfrm>
          <a:prstGeom prst="rect">
            <a:avLst/>
          </a:prstGeom>
        </p:spPr>
        <p:txBody>
          <a:bodyPr vert="horz" lIns="94780" tIns="47391" rIns="94780" bIns="47391" rtlCol="0"/>
          <a:lstStyle>
            <a:lvl1pPr algn="l">
              <a:defRPr sz="1200"/>
            </a:lvl1pPr>
          </a:lstStyle>
          <a:p>
            <a:endParaRPr lang="de-DE"/>
          </a:p>
        </p:txBody>
      </p:sp>
      <p:sp>
        <p:nvSpPr>
          <p:cNvPr id="3" name="Datumsplatzhalter 2"/>
          <p:cNvSpPr>
            <a:spLocks noGrp="1"/>
          </p:cNvSpPr>
          <p:nvPr>
            <p:ph type="dt" sz="quarter" idx="1"/>
          </p:nvPr>
        </p:nvSpPr>
        <p:spPr>
          <a:xfrm>
            <a:off x="4023203" y="1"/>
            <a:ext cx="3079202" cy="512304"/>
          </a:xfrm>
          <a:prstGeom prst="rect">
            <a:avLst/>
          </a:prstGeom>
        </p:spPr>
        <p:txBody>
          <a:bodyPr vert="horz" lIns="94780" tIns="47391" rIns="94780" bIns="47391" rtlCol="0"/>
          <a:lstStyle>
            <a:lvl1pPr algn="r">
              <a:defRPr sz="1200"/>
            </a:lvl1pPr>
          </a:lstStyle>
          <a:p>
            <a:fld id="{530566AF-3278-4F4E-9C17-C76A5E083457}" type="datetimeFigureOut">
              <a:rPr lang="de-DE" smtClean="0"/>
              <a:t>15.11.2019</a:t>
            </a:fld>
            <a:endParaRPr lang="de-DE"/>
          </a:p>
        </p:txBody>
      </p:sp>
      <p:sp>
        <p:nvSpPr>
          <p:cNvPr id="4" name="Fußzeilenplatzhalter 3"/>
          <p:cNvSpPr>
            <a:spLocks noGrp="1"/>
          </p:cNvSpPr>
          <p:nvPr>
            <p:ph type="ftr" sz="quarter" idx="2"/>
          </p:nvPr>
        </p:nvSpPr>
        <p:spPr>
          <a:xfrm>
            <a:off x="0" y="9720675"/>
            <a:ext cx="3079202" cy="512302"/>
          </a:xfrm>
          <a:prstGeom prst="rect">
            <a:avLst/>
          </a:prstGeom>
        </p:spPr>
        <p:txBody>
          <a:bodyPr vert="horz" lIns="94780" tIns="47391" rIns="94780" bIns="47391" rtlCol="0" anchor="b"/>
          <a:lstStyle>
            <a:lvl1pPr algn="l">
              <a:defRPr sz="1200"/>
            </a:lvl1pPr>
          </a:lstStyle>
          <a:p>
            <a:endParaRPr lang="de-DE"/>
          </a:p>
        </p:txBody>
      </p:sp>
      <p:sp>
        <p:nvSpPr>
          <p:cNvPr id="5" name="Foliennummernplatzhalter 4"/>
          <p:cNvSpPr>
            <a:spLocks noGrp="1"/>
          </p:cNvSpPr>
          <p:nvPr>
            <p:ph type="sldNum" sz="quarter" idx="3"/>
          </p:nvPr>
        </p:nvSpPr>
        <p:spPr>
          <a:xfrm>
            <a:off x="4023203" y="9720675"/>
            <a:ext cx="3079202" cy="512302"/>
          </a:xfrm>
          <a:prstGeom prst="rect">
            <a:avLst/>
          </a:prstGeom>
        </p:spPr>
        <p:txBody>
          <a:bodyPr vert="horz" lIns="94780" tIns="47391" rIns="94780" bIns="47391" rtlCol="0" anchor="b"/>
          <a:lstStyle>
            <a:lvl1pPr algn="r">
              <a:defRPr sz="1200"/>
            </a:lvl1pPr>
          </a:lstStyle>
          <a:p>
            <a:fld id="{02D992D2-7FC7-4906-971A-AC3BA3F7BCDC}" type="slidenum">
              <a:rPr lang="de-DE" smtClean="0"/>
              <a:t>‹Nr.›</a:t>
            </a:fld>
            <a:endParaRPr lang="de-DE"/>
          </a:p>
        </p:txBody>
      </p:sp>
    </p:spTree>
    <p:extLst>
      <p:ext uri="{BB962C8B-B14F-4D97-AF65-F5344CB8AC3E}">
        <p14:creationId xmlns:p14="http://schemas.microsoft.com/office/powerpoint/2010/main" val="742053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3078427" cy="511732"/>
          </a:xfrm>
          <a:prstGeom prst="rect">
            <a:avLst/>
          </a:prstGeom>
        </p:spPr>
        <p:txBody>
          <a:bodyPr vert="horz" lIns="94780" tIns="47391" rIns="94780" bIns="47391" rtlCol="0"/>
          <a:lstStyle>
            <a:lvl1pPr algn="l">
              <a:defRPr sz="1200"/>
            </a:lvl1pPr>
          </a:lstStyle>
          <a:p>
            <a:endParaRPr lang="de-DE"/>
          </a:p>
        </p:txBody>
      </p:sp>
      <p:sp>
        <p:nvSpPr>
          <p:cNvPr id="3" name="Datumsplatzhalter 2"/>
          <p:cNvSpPr>
            <a:spLocks noGrp="1"/>
          </p:cNvSpPr>
          <p:nvPr>
            <p:ph type="dt" idx="1"/>
          </p:nvPr>
        </p:nvSpPr>
        <p:spPr>
          <a:xfrm>
            <a:off x="4023994" y="0"/>
            <a:ext cx="3078427" cy="511732"/>
          </a:xfrm>
          <a:prstGeom prst="rect">
            <a:avLst/>
          </a:prstGeom>
        </p:spPr>
        <p:txBody>
          <a:bodyPr vert="horz" lIns="94780" tIns="47391" rIns="94780" bIns="47391" rtlCol="0"/>
          <a:lstStyle>
            <a:lvl1pPr algn="r">
              <a:defRPr sz="1200"/>
            </a:lvl1pPr>
          </a:lstStyle>
          <a:p>
            <a:fld id="{E685E2A0-917C-4D70-82A8-14C1CC967E16}" type="datetimeFigureOut">
              <a:rPr lang="de-DE" smtClean="0"/>
              <a:t>15.11.2019</a:t>
            </a:fld>
            <a:endParaRPr lang="de-DE"/>
          </a:p>
        </p:txBody>
      </p:sp>
      <p:sp>
        <p:nvSpPr>
          <p:cNvPr id="4" name="Folienbildplatzhalter 3"/>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4780" tIns="47391" rIns="94780" bIns="47391" rtlCol="0" anchor="ctr"/>
          <a:lstStyle/>
          <a:p>
            <a:endParaRPr lang="de-DE"/>
          </a:p>
        </p:txBody>
      </p:sp>
      <p:sp>
        <p:nvSpPr>
          <p:cNvPr id="5" name="Notizenplatzhalter 4"/>
          <p:cNvSpPr>
            <a:spLocks noGrp="1"/>
          </p:cNvSpPr>
          <p:nvPr>
            <p:ph type="body" sz="quarter" idx="3"/>
          </p:nvPr>
        </p:nvSpPr>
        <p:spPr>
          <a:xfrm>
            <a:off x="710407" y="4861442"/>
            <a:ext cx="5683250" cy="4605577"/>
          </a:xfrm>
          <a:prstGeom prst="rect">
            <a:avLst/>
          </a:prstGeom>
        </p:spPr>
        <p:txBody>
          <a:bodyPr vert="horz" lIns="94780" tIns="47391" rIns="94780" bIns="47391"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721106"/>
            <a:ext cx="3078427" cy="511732"/>
          </a:xfrm>
          <a:prstGeom prst="rect">
            <a:avLst/>
          </a:prstGeom>
        </p:spPr>
        <p:txBody>
          <a:bodyPr vert="horz" lIns="94780" tIns="47391" rIns="94780" bIns="47391" rtlCol="0" anchor="b"/>
          <a:lstStyle>
            <a:lvl1pPr algn="l">
              <a:defRPr sz="1200"/>
            </a:lvl1pPr>
          </a:lstStyle>
          <a:p>
            <a:endParaRPr lang="de-DE"/>
          </a:p>
        </p:txBody>
      </p:sp>
      <p:sp>
        <p:nvSpPr>
          <p:cNvPr id="7" name="Foliennummernplatzhalter 6"/>
          <p:cNvSpPr>
            <a:spLocks noGrp="1"/>
          </p:cNvSpPr>
          <p:nvPr>
            <p:ph type="sldNum" sz="quarter" idx="5"/>
          </p:nvPr>
        </p:nvSpPr>
        <p:spPr>
          <a:xfrm>
            <a:off x="4023994" y="9721106"/>
            <a:ext cx="3078427" cy="511732"/>
          </a:xfrm>
          <a:prstGeom prst="rect">
            <a:avLst/>
          </a:prstGeom>
        </p:spPr>
        <p:txBody>
          <a:bodyPr vert="horz" lIns="94780" tIns="47391" rIns="94780" bIns="47391" rtlCol="0" anchor="b"/>
          <a:lstStyle>
            <a:lvl1pPr algn="r">
              <a:defRPr sz="1200"/>
            </a:lvl1pPr>
          </a:lstStyle>
          <a:p>
            <a:fld id="{F8A9E36F-C4A6-4525-B602-BC7E6FF2B453}" type="slidenum">
              <a:rPr lang="de-DE" smtClean="0"/>
              <a:t>‹Nr.›</a:t>
            </a:fld>
            <a:endParaRPr lang="de-DE"/>
          </a:p>
        </p:txBody>
      </p:sp>
    </p:spTree>
    <p:extLst>
      <p:ext uri="{BB962C8B-B14F-4D97-AF65-F5344CB8AC3E}">
        <p14:creationId xmlns:p14="http://schemas.microsoft.com/office/powerpoint/2010/main" val="293058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Hauptjahr der Erhebung: Frühjahr 2018</a:t>
            </a:r>
          </a:p>
        </p:txBody>
      </p:sp>
      <p:sp>
        <p:nvSpPr>
          <p:cNvPr id="4" name="Foliennummernplatzhalter 3"/>
          <p:cNvSpPr>
            <a:spLocks noGrp="1"/>
          </p:cNvSpPr>
          <p:nvPr>
            <p:ph type="sldNum" sz="quarter" idx="5"/>
          </p:nvPr>
        </p:nvSpPr>
        <p:spPr/>
        <p:txBody>
          <a:bodyPr/>
          <a:lstStyle/>
          <a:p>
            <a:fld id="{F8A9E36F-C4A6-4525-B602-BC7E6FF2B453}" type="slidenum">
              <a:rPr lang="de-DE" smtClean="0"/>
              <a:t>1</a:t>
            </a:fld>
            <a:endParaRPr lang="de-DE"/>
          </a:p>
        </p:txBody>
      </p:sp>
    </p:spTree>
    <p:extLst>
      <p:ext uri="{BB962C8B-B14F-4D97-AF65-F5344CB8AC3E}">
        <p14:creationId xmlns:p14="http://schemas.microsoft.com/office/powerpoint/2010/main" val="1247378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Zusammenarbeit mit dem Dekanatsjugendwerk wird gut bis befriedigend bewertet (2,5). TB 3.3.5. S. 25</a:t>
            </a:r>
          </a:p>
          <a:p>
            <a:r>
              <a:rPr lang="de-DE" dirty="0"/>
              <a:t>Relativ große Range: Bei den einen läuft es sehr gut, bei anderen ziemlich schlecht. Der MW sagt nicht so viel aus</a:t>
            </a:r>
            <a:r>
              <a:rPr lang="de-DE" dirty="0" smtClean="0"/>
              <a:t>. </a:t>
            </a:r>
          </a:p>
          <a:p>
            <a:r>
              <a:rPr lang="de-DE" sz="1200" kern="1200" dirty="0" smtClean="0">
                <a:solidFill>
                  <a:schemeClr val="tx1"/>
                </a:solidFill>
                <a:effectLst/>
                <a:latin typeface="+mn-lt"/>
                <a:ea typeface="+mn-ea"/>
                <a:cs typeface="+mn-cs"/>
              </a:rPr>
              <a:t>Nur 14 befragte Kirchengemeinden geben dem Dekanatsjugendwerk Note 5 oder 6; demgegenüber stehen 98 Gemeinden, welche die Note 1 oder 2 verteilen. </a:t>
            </a:r>
            <a:endParaRPr lang="de-DE" dirty="0" smtClean="0"/>
          </a:p>
          <a:p>
            <a:pPr lvl="0"/>
            <a:r>
              <a:rPr lang="de-DE" sz="1200" kern="1200" dirty="0" smtClean="0">
                <a:solidFill>
                  <a:schemeClr val="tx1"/>
                </a:solidFill>
                <a:effectLst/>
                <a:latin typeface="+mn-lt"/>
                <a:ea typeface="+mn-ea"/>
                <a:cs typeface="+mn-cs"/>
              </a:rPr>
              <a:t>Die Bewertung der Zusammenarbeit mit dem Jugendwerk fällt bei Hauptberuflichen (2,2) und Pfarrern (2,1) besser aus als bei Ehrenamtlichen in den Gemeinden (3,4). In der Großstadt (1,8) wird die Zusammenarbeit besser bewertet als in Dorfgemeinden (2,6).</a:t>
            </a:r>
          </a:p>
          <a:p>
            <a:r>
              <a:rPr lang="de-DE" sz="1200" kern="1200" dirty="0" smtClean="0">
                <a:solidFill>
                  <a:schemeClr val="tx1"/>
                </a:solidFill>
                <a:effectLst/>
                <a:latin typeface="+mn-lt"/>
                <a:ea typeface="+mn-ea"/>
                <a:cs typeface="+mn-cs"/>
              </a:rPr>
              <a:t>Hypothese: Jugendwerke sind eher abhängig von der hauptberuflichen Struktur der Kirchengemeinden (die auf dem Dorf eher seltener gegeben ist).</a:t>
            </a:r>
            <a:endParaRPr lang="de-DE" dirty="0"/>
          </a:p>
          <a:p>
            <a:endParaRPr lang="de-DE" dirty="0"/>
          </a:p>
          <a:p>
            <a:r>
              <a:rPr lang="de-DE" baseline="0" dirty="0"/>
              <a:t>Topwerte an Unterstützungsbedarfen der KGs vom Dekanatsjugendwerk: TB 3.3.3. S. 22</a:t>
            </a:r>
          </a:p>
          <a:p>
            <a:r>
              <a:rPr lang="de-DE" baseline="0" dirty="0"/>
              <a:t>Alles über 50% ist sehr hoch!!</a:t>
            </a:r>
          </a:p>
          <a:p>
            <a:endParaRPr lang="de-DE" baseline="0" dirty="0" smtClean="0"/>
          </a:p>
          <a:p>
            <a:r>
              <a:rPr lang="de-DE" baseline="0" dirty="0" smtClean="0"/>
              <a:t>inhaltliche Cluster:</a:t>
            </a:r>
          </a:p>
          <a:p>
            <a:pPr marL="171450" indent="-171450">
              <a:buFontTx/>
              <a:buChar char="-"/>
            </a:pPr>
            <a:r>
              <a:rPr lang="de-DE" baseline="0" dirty="0" err="1" smtClean="0"/>
              <a:t>Mitarbeitendenbildung</a:t>
            </a:r>
            <a:endParaRPr lang="de-DE" baseline="0" dirty="0" smtClean="0"/>
          </a:p>
          <a:p>
            <a:pPr marL="171450" indent="-171450">
              <a:buFontTx/>
              <a:buChar char="-"/>
            </a:pPr>
            <a:r>
              <a:rPr lang="de-DE" baseline="0" dirty="0" smtClean="0"/>
              <a:t>Dekanatsweite Aktionen und Vernetzung</a:t>
            </a:r>
          </a:p>
          <a:p>
            <a:pPr marL="171450" indent="-171450">
              <a:buFontTx/>
              <a:buChar char="-"/>
            </a:pPr>
            <a:r>
              <a:rPr lang="de-DE" baseline="0" dirty="0" smtClean="0"/>
              <a:t>Praktische </a:t>
            </a:r>
            <a:r>
              <a:rPr lang="de-DE" baseline="0" dirty="0" err="1" smtClean="0"/>
              <a:t>unterstützung</a:t>
            </a:r>
            <a:r>
              <a:rPr lang="de-DE" baseline="0" dirty="0" smtClean="0"/>
              <a:t> / Beratung</a:t>
            </a:r>
          </a:p>
          <a:p>
            <a:pPr marL="171450" indent="-171450">
              <a:buFontTx/>
              <a:buChar char="-"/>
            </a:pPr>
            <a:r>
              <a:rPr lang="de-DE" baseline="0" dirty="0" smtClean="0"/>
              <a:t>Service (ÖA, Zuschüsse)</a:t>
            </a:r>
            <a:endParaRPr lang="de-DE" baseline="0" dirty="0"/>
          </a:p>
        </p:txBody>
      </p:sp>
      <p:sp>
        <p:nvSpPr>
          <p:cNvPr id="4" name="Foliennummernplatzhalter 3"/>
          <p:cNvSpPr>
            <a:spLocks noGrp="1"/>
          </p:cNvSpPr>
          <p:nvPr>
            <p:ph type="sldNum" sz="quarter" idx="5"/>
          </p:nvPr>
        </p:nvSpPr>
        <p:spPr/>
        <p:txBody>
          <a:bodyPr/>
          <a:lstStyle/>
          <a:p>
            <a:fld id="{F8A9E36F-C4A6-4525-B602-BC7E6FF2B453}" type="slidenum">
              <a:rPr lang="de-DE" smtClean="0"/>
              <a:t>10</a:t>
            </a:fld>
            <a:endParaRPr lang="de-DE"/>
          </a:p>
        </p:txBody>
      </p:sp>
    </p:spTree>
    <p:extLst>
      <p:ext uri="{BB962C8B-B14F-4D97-AF65-F5344CB8AC3E}">
        <p14:creationId xmlns:p14="http://schemas.microsoft.com/office/powerpoint/2010/main" val="2564601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solidFill>
                  <a:srgbClr val="C28D2D"/>
                </a:solidFill>
                <a:sym typeface="Wingdings" panose="05000000000000000000" pitchFamily="2" charset="2"/>
              </a:rPr>
              <a:t> </a:t>
            </a:r>
            <a:r>
              <a:rPr lang="de-DE" dirty="0">
                <a:solidFill>
                  <a:srgbClr val="C28D2D"/>
                </a:solidFill>
                <a:sym typeface="Wingdings" panose="05000000000000000000" pitchFamily="2" charset="2"/>
              </a:rPr>
              <a:t>gerade dran ist Praxisaufbau</a:t>
            </a:r>
            <a:endParaRPr lang="de-DE" dirty="0">
              <a:solidFill>
                <a:srgbClr val="C28D2D"/>
              </a:solidFill>
            </a:endParaRPr>
          </a:p>
          <a:p>
            <a:endParaRPr lang="de-DE" dirty="0" smtClean="0"/>
          </a:p>
          <a:p>
            <a:pPr lvl="0"/>
            <a:r>
              <a:rPr lang="de-DE" sz="1200" kern="1200" dirty="0" smtClean="0">
                <a:solidFill>
                  <a:schemeClr val="tx1"/>
                </a:solidFill>
                <a:effectLst/>
                <a:latin typeface="+mn-lt"/>
                <a:ea typeface="+mn-ea"/>
                <a:cs typeface="+mn-cs"/>
              </a:rPr>
              <a:t>Differenzierung:</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Gemeinden mit Jugendreferent geben den Arbeitsfeldern </a:t>
            </a:r>
            <a:r>
              <a:rPr lang="de-DE" sz="1200" kern="1200" dirty="0" err="1" smtClean="0">
                <a:solidFill>
                  <a:schemeClr val="tx1"/>
                </a:solidFill>
                <a:effectLst/>
                <a:latin typeface="+mn-lt"/>
                <a:ea typeface="+mn-ea"/>
                <a:cs typeface="+mn-cs"/>
              </a:rPr>
              <a:t>Mitarbeitendenbildung</a:t>
            </a:r>
            <a:r>
              <a:rPr lang="de-DE" sz="1200" kern="1200" dirty="0" smtClean="0">
                <a:solidFill>
                  <a:schemeClr val="tx1"/>
                </a:solidFill>
                <a:effectLst/>
                <a:latin typeface="+mn-lt"/>
                <a:ea typeface="+mn-ea"/>
                <a:cs typeface="+mn-cs"/>
              </a:rPr>
              <a:t> (1,4 zu 2,1) , Gremien (2,6 zu 3,5) und Materialverleih (2,2 zu 3,0) eine leicht höhere Relevanz. Gemeinden ohne Hauptberuflichen geben der Zusammenarbeit mit der </a:t>
            </a:r>
            <a:r>
              <a:rPr lang="de-DE" sz="1200" kern="1200" dirty="0" err="1" smtClean="0">
                <a:solidFill>
                  <a:schemeClr val="tx1"/>
                </a:solidFill>
                <a:effectLst/>
                <a:latin typeface="+mn-lt"/>
                <a:ea typeface="+mn-ea"/>
                <a:cs typeface="+mn-cs"/>
              </a:rPr>
              <a:t>Konfiarbeit</a:t>
            </a:r>
            <a:r>
              <a:rPr lang="de-DE" sz="1200" kern="1200" dirty="0" smtClean="0">
                <a:solidFill>
                  <a:schemeClr val="tx1"/>
                </a:solidFill>
                <a:effectLst/>
                <a:latin typeface="+mn-lt"/>
                <a:ea typeface="+mn-ea"/>
                <a:cs typeface="+mn-cs"/>
              </a:rPr>
              <a:t> eine höhere Relevanz (2,5 / 3,2). Die Zusammenarbeit mit der </a:t>
            </a:r>
            <a:r>
              <a:rPr lang="de-DE" sz="1200" kern="1200" dirty="0" err="1" smtClean="0">
                <a:solidFill>
                  <a:schemeClr val="tx1"/>
                </a:solidFill>
                <a:effectLst/>
                <a:latin typeface="+mn-lt"/>
                <a:ea typeface="+mn-ea"/>
                <a:cs typeface="+mn-cs"/>
              </a:rPr>
              <a:t>Konfiarbeit</a:t>
            </a:r>
            <a:r>
              <a:rPr lang="de-DE" sz="1200" kern="1200" dirty="0" smtClean="0">
                <a:solidFill>
                  <a:schemeClr val="tx1"/>
                </a:solidFill>
                <a:effectLst/>
                <a:latin typeface="+mn-lt"/>
                <a:ea typeface="+mn-ea"/>
                <a:cs typeface="+mn-cs"/>
              </a:rPr>
              <a:t> wird von </a:t>
            </a:r>
            <a:r>
              <a:rPr lang="de-DE" sz="1200" kern="1200" dirty="0" err="1" smtClean="0">
                <a:solidFill>
                  <a:schemeClr val="tx1"/>
                </a:solidFill>
                <a:effectLst/>
                <a:latin typeface="+mn-lt"/>
                <a:ea typeface="+mn-ea"/>
                <a:cs typeface="+mn-cs"/>
              </a:rPr>
              <a:t>tp</a:t>
            </a:r>
            <a:r>
              <a:rPr lang="de-DE" sz="1200" kern="1200" dirty="0" smtClean="0">
                <a:solidFill>
                  <a:schemeClr val="tx1"/>
                </a:solidFill>
                <a:effectLst/>
                <a:latin typeface="+mn-lt"/>
                <a:ea typeface="+mn-ea"/>
                <a:cs typeface="+mn-cs"/>
              </a:rPr>
              <a:t> Mitarbeitenden in Gemeinden nicht so viel Relevanz (3,2) gegeben wie von Pfarrern (2,5) der KG.</a:t>
            </a:r>
          </a:p>
          <a:p>
            <a:r>
              <a:rPr lang="de-DE" sz="1200" kern="1200" dirty="0" smtClean="0">
                <a:solidFill>
                  <a:schemeClr val="tx1"/>
                </a:solidFill>
                <a:effectLst/>
                <a:latin typeface="+mn-lt"/>
                <a:ea typeface="+mn-ea"/>
                <a:cs typeface="+mn-cs"/>
              </a:rPr>
              <a:t>Interpretation: Der Anschluss in Gemeinden ohne Hauptberuflichen gelingt über die </a:t>
            </a:r>
            <a:r>
              <a:rPr lang="de-DE" sz="1200" kern="1200" dirty="0" err="1" smtClean="0">
                <a:solidFill>
                  <a:schemeClr val="tx1"/>
                </a:solidFill>
                <a:effectLst/>
                <a:latin typeface="+mn-lt"/>
                <a:ea typeface="+mn-ea"/>
                <a:cs typeface="+mn-cs"/>
              </a:rPr>
              <a:t>Konfiarbeit</a:t>
            </a:r>
            <a:r>
              <a:rPr lang="de-DE" sz="1200" kern="1200" dirty="0" smtClean="0">
                <a:solidFill>
                  <a:schemeClr val="tx1"/>
                </a:solidFill>
                <a:effectLst/>
                <a:latin typeface="+mn-lt"/>
                <a:ea typeface="+mn-ea"/>
                <a:cs typeface="+mn-cs"/>
              </a:rPr>
              <a:t> . Ein Beharren der Jugendwerke auf die Wichtigkeit der Gremien oder der Verweis, eine „Servicestelle“ (Komm-Struktur) zu sein bringt den Gemeinden ohne Hauptberuflichen nicht so viel. Hypothese: Auf den Weg machen über die </a:t>
            </a:r>
            <a:r>
              <a:rPr lang="de-DE" sz="1200" kern="1200" dirty="0" err="1" smtClean="0">
                <a:solidFill>
                  <a:schemeClr val="tx1"/>
                </a:solidFill>
                <a:effectLst/>
                <a:latin typeface="+mn-lt"/>
                <a:ea typeface="+mn-ea"/>
                <a:cs typeface="+mn-cs"/>
              </a:rPr>
              <a:t>Konfiarbeit</a:t>
            </a:r>
            <a:r>
              <a:rPr lang="de-DE" sz="1200" kern="1200" dirty="0" smtClean="0">
                <a:solidFill>
                  <a:schemeClr val="tx1"/>
                </a:solidFill>
                <a:effectLst/>
                <a:latin typeface="+mn-lt"/>
                <a:ea typeface="+mn-ea"/>
                <a:cs typeface="+mn-cs"/>
              </a:rPr>
              <a:t> und Brückenmaßnahmen.</a:t>
            </a:r>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11</a:t>
            </a:fld>
            <a:endParaRPr lang="de-DE"/>
          </a:p>
        </p:txBody>
      </p:sp>
    </p:spTree>
    <p:extLst>
      <p:ext uri="{BB962C8B-B14F-4D97-AF65-F5344CB8AC3E}">
        <p14:creationId xmlns:p14="http://schemas.microsoft.com/office/powerpoint/2010/main" val="853299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Interpretation: Die strukturellen/kollektiven Angebote von Dekanatsjugendarbeit (Netzwerke, Gremien, Jugendpolitik) werden vor allem von Gemeinden mit Hauptberuflichen nachgefragt. Pfarrer signalisieren aber einen hohen Beratungsbedarf (also eine individuelle Form). Unterstützung der Gemeinden braucht diesen Mix aus kollektiven und individuellen Formen!</a:t>
            </a:r>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12</a:t>
            </a:fld>
            <a:endParaRPr lang="de-DE"/>
          </a:p>
        </p:txBody>
      </p:sp>
    </p:spTree>
    <p:extLst>
      <p:ext uri="{BB962C8B-B14F-4D97-AF65-F5344CB8AC3E}">
        <p14:creationId xmlns:p14="http://schemas.microsoft.com/office/powerpoint/2010/main" val="1310427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(vgl. Tabellenband alle Befragungsgruppen </a:t>
            </a:r>
          </a:p>
          <a:p>
            <a:r>
              <a:rPr lang="de-DE" dirty="0"/>
              <a:t>26.04.2018, Tabelle 3.3.1). </a:t>
            </a:r>
          </a:p>
          <a:p>
            <a:r>
              <a:rPr lang="de-DE" dirty="0"/>
              <a:t>(vgl. Tabellenband alle Befragungsgruppen 26.04.2018, Tabelle 3.3.2).</a:t>
            </a:r>
          </a:p>
          <a:p>
            <a:endParaRPr lang="de-DE" dirty="0"/>
          </a:p>
          <a:p>
            <a:r>
              <a:rPr lang="de-DE" dirty="0"/>
              <a:t>42,9 % der Befragten, die in einem Mitgliedsverband aktiv sind und an der Jugendarbeitsstudie teilnahmen, gaben an, dass aktuell der Verband nicht mit dem Dekanatsjugendwerk kooperiert bzw. dessen (Unterstützungs-)Angebot in Anspruch nimmt </a:t>
            </a:r>
          </a:p>
          <a:p>
            <a:endParaRPr lang="de-DE" dirty="0"/>
          </a:p>
          <a:p>
            <a:r>
              <a:rPr lang="de-DE" dirty="0">
                <a:solidFill>
                  <a:srgbClr val="C28D2D"/>
                </a:solidFill>
              </a:rPr>
              <a:t>Das Unterstützungsangebot des eig. Jugendverb. ist ausreichend 	(43,3%). </a:t>
            </a:r>
          </a:p>
          <a:p>
            <a:r>
              <a:rPr lang="de-DE" dirty="0">
                <a:solidFill>
                  <a:srgbClr val="C28D2D"/>
                </a:solidFill>
              </a:rPr>
              <a:t>Das Dekanatsjugendwerk ist nicht bekannt ist 			(33,3 %) </a:t>
            </a:r>
          </a:p>
          <a:p>
            <a:r>
              <a:rPr lang="de-DE" dirty="0">
                <a:solidFill>
                  <a:srgbClr val="C28D2D"/>
                </a:solidFill>
              </a:rPr>
              <a:t>Unterstützung wird aktuell nicht benötigt 			(30,0 %)</a:t>
            </a:r>
          </a:p>
          <a:p>
            <a:r>
              <a:rPr lang="de-DE" dirty="0">
                <a:solidFill>
                  <a:srgbClr val="C28D2D"/>
                </a:solidFill>
              </a:rPr>
              <a:t>Zusammenarbeit mit den Dekanatsjugendwerken </a:t>
            </a:r>
          </a:p>
          <a:p>
            <a:r>
              <a:rPr lang="de-DE" dirty="0">
                <a:solidFill>
                  <a:srgbClr val="C28D2D"/>
                </a:solidFill>
              </a:rPr>
              <a:t>nicht in den Verbandsstrukturen vorgesehen 			(13,3 %) </a:t>
            </a:r>
          </a:p>
          <a:p>
            <a:r>
              <a:rPr lang="de-DE" dirty="0">
                <a:solidFill>
                  <a:srgbClr val="C28D2D"/>
                </a:solidFill>
              </a:rPr>
              <a:t>Unterstützungsangebot des Amtes für Jugendarbeit ausreichend ist 	(13,3 %)</a:t>
            </a:r>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13</a:t>
            </a:fld>
            <a:endParaRPr lang="de-DE"/>
          </a:p>
        </p:txBody>
      </p:sp>
    </p:spTree>
    <p:extLst>
      <p:ext uri="{BB962C8B-B14F-4D97-AF65-F5344CB8AC3E}">
        <p14:creationId xmlns:p14="http://schemas.microsoft.com/office/powerpoint/2010/main" val="572834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3.5.13. S. 57</a:t>
            </a:r>
          </a:p>
          <a:p>
            <a:endParaRPr lang="de-DE" dirty="0"/>
          </a:p>
          <a:p>
            <a:r>
              <a:rPr lang="de-DE" dirty="0"/>
              <a:t>73,5 % der Befragten sprechen sich davon aus, dass der zukünftige Kurs gemeinsam von den Gremien</a:t>
            </a:r>
            <a:r>
              <a:rPr lang="de-DE" baseline="0" dirty="0"/>
              <a:t> der verfassten Kirche und den Gremien des Jugendverbandes zusammen entschieden werden soll </a:t>
            </a:r>
            <a:r>
              <a:rPr lang="de-DE" baseline="0" dirty="0">
                <a:sym typeface="Wingdings" panose="05000000000000000000" pitchFamily="2" charset="2"/>
              </a:rPr>
              <a:t> auch in den einzelnen Befragungsgruppen gibt es eine Mehrheit für diesen Weg des </a:t>
            </a:r>
            <a:r>
              <a:rPr lang="de-DE" baseline="0" dirty="0" err="1">
                <a:sym typeface="Wingdings" panose="05000000000000000000" pitchFamily="2" charset="2"/>
              </a:rPr>
              <a:t>zusammens</a:t>
            </a:r>
            <a:r>
              <a:rPr lang="de-DE" baseline="0" dirty="0">
                <a:sym typeface="Wingdings" panose="05000000000000000000" pitchFamily="2" charset="2"/>
              </a:rPr>
              <a:t> entscheiden.</a:t>
            </a:r>
          </a:p>
          <a:p>
            <a:endParaRPr lang="de-DE" baseline="0" dirty="0">
              <a:sym typeface="Wingdings" panose="05000000000000000000" pitchFamily="2" charset="2"/>
            </a:endParaRPr>
          </a:p>
          <a:p>
            <a:r>
              <a:rPr lang="de-DE" baseline="0" dirty="0">
                <a:sym typeface="Wingdings" panose="05000000000000000000" pitchFamily="2" charset="2"/>
              </a:rPr>
              <a:t> Bei </a:t>
            </a:r>
            <a:r>
              <a:rPr lang="de-DE" baseline="0" dirty="0" err="1">
                <a:sym typeface="Wingdings" panose="05000000000000000000" pitchFamily="2" charset="2"/>
              </a:rPr>
              <a:t>Dekan_innen</a:t>
            </a:r>
            <a:r>
              <a:rPr lang="de-DE" baseline="0" dirty="0">
                <a:sym typeface="Wingdings" panose="05000000000000000000" pitchFamily="2" charset="2"/>
              </a:rPr>
              <a:t> 20,0 % für nur Kirche (nur 2 von 10 sieht das so!)</a:t>
            </a:r>
          </a:p>
          <a:p>
            <a:r>
              <a:rPr lang="de-DE" baseline="0" dirty="0">
                <a:sym typeface="Wingdings" panose="05000000000000000000" pitchFamily="2" charset="2"/>
              </a:rPr>
              <a:t>Bei Kirchengemeinden 14,9 % für nur Jugendverband</a:t>
            </a:r>
          </a:p>
          <a:p>
            <a:r>
              <a:rPr lang="de-DE" baseline="0" dirty="0">
                <a:sym typeface="Wingdings" panose="05000000000000000000" pitchFamily="2" charset="2"/>
              </a:rPr>
              <a:t>Bei DJR 28,9 % für nur Jugendverband</a:t>
            </a:r>
          </a:p>
          <a:p>
            <a:r>
              <a:rPr lang="de-DE" baseline="0" dirty="0">
                <a:sym typeface="Wingdings" panose="05000000000000000000" pitchFamily="2" charset="2"/>
              </a:rPr>
              <a:t> Bei EA Dekanat 30,4 für nur Jugendverband</a:t>
            </a:r>
          </a:p>
          <a:p>
            <a:r>
              <a:rPr lang="de-DE" baseline="0" dirty="0">
                <a:sym typeface="Wingdings" panose="05000000000000000000" pitchFamily="2" charset="2"/>
              </a:rPr>
              <a:t>Bei EA landesweit 58,8  % für nur Jugendverband (aber 6 von 10 sehen das so!)</a:t>
            </a:r>
          </a:p>
          <a:p>
            <a:r>
              <a:rPr lang="de-DE" baseline="0" dirty="0">
                <a:sym typeface="Wingdings" panose="05000000000000000000" pitchFamily="2" charset="2"/>
              </a:rPr>
              <a:t>Bei Verbände 28,6 % für nur Jugendverband</a:t>
            </a:r>
          </a:p>
          <a:p>
            <a:endParaRPr lang="de-DE" dirty="0"/>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14</a:t>
            </a:fld>
            <a:endParaRPr lang="de-DE"/>
          </a:p>
        </p:txBody>
      </p:sp>
    </p:spTree>
    <p:extLst>
      <p:ext uri="{BB962C8B-B14F-4D97-AF65-F5344CB8AC3E}">
        <p14:creationId xmlns:p14="http://schemas.microsoft.com/office/powerpoint/2010/main" val="2633114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15</a:t>
            </a:fld>
            <a:endParaRPr lang="de-DE"/>
          </a:p>
        </p:txBody>
      </p:sp>
    </p:spTree>
    <p:extLst>
      <p:ext uri="{BB962C8B-B14F-4D97-AF65-F5344CB8AC3E}">
        <p14:creationId xmlns:p14="http://schemas.microsoft.com/office/powerpoint/2010/main" val="730337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7713" indent="-177713">
              <a:buFontTx/>
              <a:buChar char="-"/>
            </a:pPr>
            <a:r>
              <a:rPr lang="de-DE" dirty="0"/>
              <a:t>KG definieren auch </a:t>
            </a:r>
            <a:r>
              <a:rPr lang="de-DE" dirty="0" err="1"/>
              <a:t>KiGo</a:t>
            </a:r>
            <a:r>
              <a:rPr lang="de-DE" dirty="0"/>
              <a:t>, </a:t>
            </a:r>
            <a:r>
              <a:rPr lang="de-DE" dirty="0" err="1"/>
              <a:t>KiBiWo</a:t>
            </a:r>
            <a:r>
              <a:rPr lang="de-DE" dirty="0"/>
              <a:t>, KA, </a:t>
            </a:r>
            <a:r>
              <a:rPr lang="de-DE" dirty="0" err="1"/>
              <a:t>FamArb</a:t>
            </a:r>
            <a:r>
              <a:rPr lang="de-DE" dirty="0"/>
              <a:t>. als JA.</a:t>
            </a:r>
            <a:br>
              <a:rPr lang="de-DE" dirty="0"/>
            </a:br>
            <a:r>
              <a:rPr lang="de-DE" dirty="0">
                <a:sym typeface="Wingdings" panose="05000000000000000000" pitchFamily="2" charset="2"/>
              </a:rPr>
              <a:t> </a:t>
            </a:r>
            <a:r>
              <a:rPr lang="de-DE" dirty="0"/>
              <a:t>Verknüpfung</a:t>
            </a:r>
            <a:r>
              <a:rPr lang="de-DE" baseline="0" dirty="0"/>
              <a:t> in den Blick nehmen: </a:t>
            </a:r>
            <a:r>
              <a:rPr lang="de-DE" baseline="0" dirty="0" err="1"/>
              <a:t>KiGo</a:t>
            </a:r>
            <a:r>
              <a:rPr lang="de-DE" baseline="0" dirty="0"/>
              <a:t>, Konfi, Schule, Musik… konkret vor Ort und in der landesweiten Unterstützung klären</a:t>
            </a:r>
            <a:br>
              <a:rPr lang="de-DE" baseline="0" dirty="0"/>
            </a:br>
            <a:r>
              <a:rPr lang="de-DE" baseline="0" dirty="0"/>
              <a:t>     Jugend als Lebensphase: Nicht: Wie setzte ich mein Angebot durch? </a:t>
            </a:r>
            <a:r>
              <a:rPr lang="de-DE" baseline="0" dirty="0">
                <a:sym typeface="Wingdings" panose="05000000000000000000" pitchFamily="2" charset="2"/>
              </a:rPr>
              <a:t> </a:t>
            </a:r>
            <a:r>
              <a:rPr lang="de-DE" baseline="0" dirty="0"/>
              <a:t>Der junge Mensch ist nur 1x vor Ort! </a:t>
            </a:r>
            <a:r>
              <a:rPr lang="de-DE" b="1" i="1" baseline="0" dirty="0"/>
              <a:t>Gem</a:t>
            </a:r>
            <a:r>
              <a:rPr lang="de-DE" b="1" baseline="0" dirty="0"/>
              <a:t>. Strategie</a:t>
            </a:r>
          </a:p>
          <a:p>
            <a:pPr marL="177713" indent="-177713">
              <a:buFontTx/>
              <a:buChar char="-"/>
            </a:pPr>
            <a:r>
              <a:rPr lang="de-DE" baseline="0" dirty="0"/>
              <a:t>Kooperation in den Dekanatsbezirken: z.B. über Kammern (</a:t>
            </a:r>
            <a:r>
              <a:rPr lang="de-DE" baseline="0" dirty="0" err="1"/>
              <a:t>vertreter_innen</a:t>
            </a:r>
            <a:r>
              <a:rPr lang="de-DE" baseline="0" dirty="0"/>
              <a:t> einladen) oder Runde Tische </a:t>
            </a:r>
          </a:p>
          <a:p>
            <a:pPr marL="177713" indent="-177713">
              <a:buFontTx/>
              <a:buChar char="-"/>
            </a:pPr>
            <a:r>
              <a:rPr lang="de-DE" baseline="0" dirty="0"/>
              <a:t>Scharnierfunktion der Dekanatsjugendwerke = Integral gedacht als </a:t>
            </a:r>
            <a:r>
              <a:rPr lang="de-DE" b="1" baseline="0" dirty="0"/>
              <a:t>Fachstelle</a:t>
            </a:r>
            <a:r>
              <a:rPr lang="de-DE" baseline="0" dirty="0"/>
              <a:t> für Arbeit mit jungen Menschen und Begleitung des Jugendverbands (u.a. Unterstützung bei der GF der DJKa)</a:t>
            </a:r>
          </a:p>
          <a:p>
            <a:pPr marL="177713" indent="-177713">
              <a:buFontTx/>
              <a:buChar char="-"/>
            </a:pPr>
            <a:r>
              <a:rPr lang="de-DE" baseline="0" dirty="0"/>
              <a:t>Wie wirken sich kooperative Konzepte auf die Aufgaben der DJR aus? Wohin gehen die Ressourcen?</a:t>
            </a:r>
          </a:p>
          <a:p>
            <a:pPr marL="177713" indent="-177713">
              <a:buFontTx/>
              <a:buChar char="-"/>
            </a:pPr>
            <a:endParaRPr lang="de-DE" baseline="0" dirty="0"/>
          </a:p>
          <a:p>
            <a:pPr marL="0" indent="0">
              <a:buFontTx/>
              <a:buNone/>
            </a:pPr>
            <a:r>
              <a:rPr lang="de-DE" baseline="0" dirty="0"/>
              <a:t>WICHTIG: Schauen: wo gibt es einen Ansatz – nicht </a:t>
            </a:r>
            <a:r>
              <a:rPr lang="de-DE" baseline="0" dirty="0" err="1"/>
              <a:t>verkämpfen</a:t>
            </a:r>
            <a:r>
              <a:rPr lang="de-DE" baseline="0" dirty="0"/>
              <a:t> an Stellen, wo Koop nicht gewünscht ist</a:t>
            </a:r>
          </a:p>
          <a:p>
            <a:pPr marL="0" indent="0">
              <a:buFontTx/>
              <a:buNone/>
            </a:pPr>
            <a:r>
              <a:rPr lang="de-DE" baseline="0" dirty="0"/>
              <a:t>Konzeption heißt: Wer machts, wie und wo?</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16</a:t>
            </a:fld>
            <a:endParaRPr lang="de-DE"/>
          </a:p>
        </p:txBody>
      </p:sp>
    </p:spTree>
    <p:extLst>
      <p:ext uri="{BB962C8B-B14F-4D97-AF65-F5344CB8AC3E}">
        <p14:creationId xmlns:p14="http://schemas.microsoft.com/office/powerpoint/2010/main" val="156058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7713" indent="-177713">
              <a:buFontTx/>
              <a:buChar char="-"/>
            </a:pPr>
            <a:r>
              <a:rPr lang="de-DE" dirty="0"/>
              <a:t>Gute Kommunikation braucht Nähe und Kenntnis voneinander. Konkurrenz vermeiden. Absprache: Wer bespielt welchen Raum?</a:t>
            </a:r>
          </a:p>
          <a:p>
            <a:pPr marL="177713" indent="-177713">
              <a:buFontTx/>
              <a:buChar char="-"/>
            </a:pPr>
            <a:r>
              <a:rPr lang="de-DE" dirty="0"/>
              <a:t>DJR</a:t>
            </a:r>
            <a:r>
              <a:rPr lang="de-DE" baseline="0" dirty="0"/>
              <a:t> unterstützen die Basisarbeit in allen Formen. Starker Bezug zu Gemeinden und Ortsgruppen der Mitgliedsverbände.</a:t>
            </a:r>
            <a:br>
              <a:rPr lang="de-DE" baseline="0" dirty="0"/>
            </a:br>
            <a:r>
              <a:rPr lang="de-DE" baseline="0" dirty="0"/>
              <a:t>Dabei die Möglichkeiten der Verbände beachten! Wünschenswert: Verbände in </a:t>
            </a:r>
            <a:r>
              <a:rPr lang="de-DE" baseline="0" dirty="0" err="1"/>
              <a:t>verf.</a:t>
            </a:r>
            <a:r>
              <a:rPr lang="de-DE" baseline="0" dirty="0"/>
              <a:t> Kirche und andersherum</a:t>
            </a:r>
          </a:p>
          <a:p>
            <a:pPr marL="177713" indent="-177713">
              <a:buFontTx/>
              <a:buChar char="-"/>
            </a:pPr>
            <a:r>
              <a:rPr lang="de-DE" baseline="0" dirty="0"/>
              <a:t>Hinweis: Arbeitsgruppe „Jugend in Verantwortung – gemeinsam Kirche gestalten“ der ELKB – Jugendquorum, Dekanatskonferenzen etc.</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17</a:t>
            </a:fld>
            <a:endParaRPr lang="de-DE"/>
          </a:p>
        </p:txBody>
      </p:sp>
    </p:spTree>
    <p:extLst>
      <p:ext uri="{BB962C8B-B14F-4D97-AF65-F5344CB8AC3E}">
        <p14:creationId xmlns:p14="http://schemas.microsoft.com/office/powerpoint/2010/main" val="2709833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7713" indent="-177713">
              <a:buFontTx/>
              <a:buChar char="-"/>
            </a:pPr>
            <a:r>
              <a:rPr lang="de-DE" dirty="0"/>
              <a:t>Prüfkriterien</a:t>
            </a:r>
            <a:r>
              <a:rPr lang="de-DE" baseline="0" dirty="0"/>
              <a:t> z.B. Mehrwert für die Basisarbeit, Aufwand-Nutzen, Praxisrelevanter Austausch, </a:t>
            </a:r>
            <a:r>
              <a:rPr lang="de-DE" baseline="0" dirty="0" err="1"/>
              <a:t>Multiplikatorenprinzip</a:t>
            </a:r>
            <a:r>
              <a:rPr lang="de-DE" baseline="0" dirty="0"/>
              <a:t>…</a:t>
            </a:r>
          </a:p>
          <a:p>
            <a:pPr marL="177713" indent="-177713">
              <a:buFontTx/>
              <a:buChar char="-"/>
            </a:pPr>
            <a:r>
              <a:rPr lang="de-DE" dirty="0"/>
              <a:t>Ziel:</a:t>
            </a:r>
            <a:r>
              <a:rPr lang="de-DE" baseline="0" dirty="0"/>
              <a:t> Zeit der Mitarbeitenden für Bezug zur Basisarbeit – Qualitative Zeit für Beziehungen schaffen</a:t>
            </a:r>
          </a:p>
          <a:p>
            <a:pPr marL="177713" indent="-177713">
              <a:buFontTx/>
              <a:buChar char="-"/>
            </a:pPr>
            <a:endParaRPr lang="de-DE" baseline="0" dirty="0"/>
          </a:p>
          <a:p>
            <a:pPr marL="177713" indent="-177713">
              <a:buFontTx/>
              <a:buChar char="-"/>
            </a:pPr>
            <a:r>
              <a:rPr lang="de-DE" baseline="0" dirty="0"/>
              <a:t>Zitat: Vernetzung ist Methode kein Ziel</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18</a:t>
            </a:fld>
            <a:endParaRPr lang="de-DE"/>
          </a:p>
        </p:txBody>
      </p:sp>
    </p:spTree>
    <p:extLst>
      <p:ext uri="{BB962C8B-B14F-4D97-AF65-F5344CB8AC3E}">
        <p14:creationId xmlns:p14="http://schemas.microsoft.com/office/powerpoint/2010/main" val="3380893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Jugendarbeit braucht Personal.                     Jugendarbeit KGO: in Verantwortung der PfarrerInnen + KVs </a:t>
            </a:r>
            <a:r>
              <a:rPr lang="de-DE" dirty="0">
                <a:sym typeface="Wingdings" panose="05000000000000000000" pitchFamily="2" charset="2"/>
              </a:rPr>
              <a:t></a:t>
            </a:r>
            <a:endParaRPr lang="de-DE" dirty="0"/>
          </a:p>
          <a:p>
            <a:pPr marL="177713" indent="-177713">
              <a:buFontTx/>
              <a:buChar char="-"/>
            </a:pPr>
            <a:r>
              <a:rPr lang="de-DE" dirty="0"/>
              <a:t>Einer pro Gemeinde/Ortsgruppe muss diese Verantwortung übernehmen. </a:t>
            </a:r>
            <a:r>
              <a:rPr lang="de-DE" dirty="0" err="1"/>
              <a:t>Pfarrer_in</a:t>
            </a:r>
            <a:r>
              <a:rPr lang="de-DE" dirty="0"/>
              <a:t>, HB oder es wird ein EA gesucht, der diese Verantwortung wahrnimmt</a:t>
            </a:r>
            <a:r>
              <a:rPr lang="de-DE" baseline="0" dirty="0"/>
              <a:t> – Es braucht Menschen, die sich verantwortlich </a:t>
            </a:r>
            <a:r>
              <a:rPr lang="de-DE" b="1" baseline="0" dirty="0"/>
              <a:t>fühlen</a:t>
            </a:r>
            <a:r>
              <a:rPr lang="de-DE" baseline="0" dirty="0"/>
              <a:t> jenseits von Mandaten. – sonst entwickelt auch DJR und Konzepte keine Wirkung. Rahmenbedingung, Raum, Geld, Kontakt.</a:t>
            </a:r>
          </a:p>
          <a:p>
            <a:pPr marL="177713" indent="-177713">
              <a:buFontTx/>
              <a:buChar char="-"/>
            </a:pPr>
            <a:r>
              <a:rPr lang="de-DE" baseline="0" dirty="0"/>
              <a:t>Erwachsene EA </a:t>
            </a:r>
            <a:r>
              <a:rPr lang="de-DE" baseline="0" dirty="0">
                <a:sym typeface="Wingdings" panose="05000000000000000000" pitchFamily="2" charset="2"/>
              </a:rPr>
              <a:t> andere Schulung und Begleitung. </a:t>
            </a:r>
            <a:endParaRPr lang="de-DE" baseline="0" dirty="0"/>
          </a:p>
          <a:p>
            <a:pPr marL="177713" indent="-177713">
              <a:buFontTx/>
              <a:buChar char="-"/>
            </a:pPr>
            <a:r>
              <a:rPr lang="de-DE" baseline="0" dirty="0"/>
              <a:t>Neue Modelle des Zusammenspiels: Regionalisierte Konzepte, Unterstützung der Basisarbeit durch DJR im sinnvollen Zusammenspiel: Cleveres </a:t>
            </a:r>
            <a:r>
              <a:rPr lang="de-DE" baseline="0" dirty="0" err="1"/>
              <a:t>IneinanderGreifen</a:t>
            </a:r>
            <a:r>
              <a:rPr lang="de-DE" baseline="0" dirty="0"/>
              <a:t> statt </a:t>
            </a:r>
            <a:r>
              <a:rPr lang="de-DE" baseline="0" dirty="0" err="1"/>
              <a:t>Ebenenlogik</a:t>
            </a:r>
            <a:r>
              <a:rPr lang="de-DE" baseline="0" dirty="0"/>
              <a:t>! Bedarf sehr unterschiedlich. </a:t>
            </a:r>
            <a:r>
              <a:rPr lang="de-DE" baseline="0" dirty="0">
                <a:sym typeface="Wingdings" panose="05000000000000000000" pitchFamily="2" charset="2"/>
              </a:rPr>
              <a:t> regelmäßige Bedarfserhebung. Mal DJW = Veranstalter, mal Ermöglicher und selbst im Hintergrund.</a:t>
            </a:r>
            <a:endParaRPr lang="de-DE" baseline="0" dirty="0"/>
          </a:p>
          <a:p>
            <a:pPr marL="177713" indent="-177713">
              <a:buFontTx/>
              <a:buChar char="-"/>
            </a:pPr>
            <a:r>
              <a:rPr lang="de-DE" baseline="0" dirty="0"/>
              <a:t>Gewinnung, Qualifizierung und Begleitung: Qualifizierung und Begleitung der Ehrenamtlichen in den Blick nehmen auch über Grundkurse hinaus</a:t>
            </a:r>
          </a:p>
        </p:txBody>
      </p:sp>
      <p:sp>
        <p:nvSpPr>
          <p:cNvPr id="4" name="Foliennummernplatzhalter 3"/>
          <p:cNvSpPr>
            <a:spLocks noGrp="1"/>
          </p:cNvSpPr>
          <p:nvPr>
            <p:ph type="sldNum" sz="quarter" idx="10"/>
          </p:nvPr>
        </p:nvSpPr>
        <p:spPr/>
        <p:txBody>
          <a:bodyPr/>
          <a:lstStyle/>
          <a:p>
            <a:fld id="{F8A9E36F-C4A6-4525-B602-BC7E6FF2B453}" type="slidenum">
              <a:rPr lang="de-DE" smtClean="0"/>
              <a:t>19</a:t>
            </a:fld>
            <a:endParaRPr lang="de-DE"/>
          </a:p>
        </p:txBody>
      </p:sp>
    </p:spTree>
    <p:extLst>
      <p:ext uri="{BB962C8B-B14F-4D97-AF65-F5344CB8AC3E}">
        <p14:creationId xmlns:p14="http://schemas.microsoft.com/office/powerpoint/2010/main" val="84434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Achtung, das ist keine Jugendstudie! Hier geht es nicht primär um Sichtweisen Jugendlicher.</a:t>
            </a:r>
          </a:p>
          <a:p>
            <a:r>
              <a:rPr lang="de-DE" dirty="0"/>
              <a:t>Es geht um Jugendarbeit!</a:t>
            </a:r>
          </a:p>
          <a:p>
            <a:endParaRPr lang="de-DE" dirty="0"/>
          </a:p>
          <a:p>
            <a:r>
              <a:rPr lang="de-DE" dirty="0"/>
              <a:t>Grundsätzlich: Daten sind valide und belastbar (wenn noch Zeit, kann man nochmal einen Blick drauf werfen)</a:t>
            </a:r>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2</a:t>
            </a:fld>
            <a:endParaRPr lang="de-DE"/>
          </a:p>
        </p:txBody>
      </p:sp>
    </p:spTree>
    <p:extLst>
      <p:ext uri="{BB962C8B-B14F-4D97-AF65-F5344CB8AC3E}">
        <p14:creationId xmlns:p14="http://schemas.microsoft.com/office/powerpoint/2010/main" val="2000545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7713" indent="-177713">
              <a:buFontTx/>
              <a:buChar char="-"/>
            </a:pPr>
            <a:r>
              <a:rPr lang="de-DE" dirty="0"/>
              <a:t>Fromm und politisch – beide Kirche und Jugendverband</a:t>
            </a:r>
          </a:p>
          <a:p>
            <a:pPr marL="176302" indent="-176302">
              <a:buFontTx/>
              <a:buChar char="-"/>
            </a:pPr>
            <a:r>
              <a:rPr lang="de-DE" dirty="0"/>
              <a:t>Struktur ist kein Selbstzweck. Keine Gremien um der Gremien willen. DNA muss sichtbar werden: Selbstorganisation, Beteiligung, Freiwilligkeit, Werteorientierung</a:t>
            </a:r>
          </a:p>
          <a:p>
            <a:pPr marL="176302" indent="-176302">
              <a:buFontTx/>
              <a:buChar char="-"/>
            </a:pPr>
            <a:r>
              <a:rPr lang="de-DE" dirty="0"/>
              <a:t>Starke Jugendgremien schützen das, wenn sie aufgabenbezogen arbeiten. Beide Seiten: wir brauchen einander.</a:t>
            </a:r>
          </a:p>
          <a:p>
            <a:pPr marL="177713" indent="-177713">
              <a:buFontTx/>
              <a:buChar char="-"/>
            </a:pPr>
            <a:r>
              <a:rPr lang="de-DE" dirty="0"/>
              <a:t>Jugendpolitik ist ein unscharfer</a:t>
            </a:r>
            <a:r>
              <a:rPr lang="de-DE" baseline="0" dirty="0"/>
              <a:t> Begriff / viele Sichtweisen – Deutlich machen: Positive Wirkung (Image) der jugendpolitischen Dimension in der Gesellschaft! Sicherung von Rahmenbedingungen (Zuschüsse) - Kirche und Jugendverband profitieren von integraler Identität.</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20</a:t>
            </a:fld>
            <a:endParaRPr lang="de-DE"/>
          </a:p>
        </p:txBody>
      </p:sp>
    </p:spTree>
    <p:extLst>
      <p:ext uri="{BB962C8B-B14F-4D97-AF65-F5344CB8AC3E}">
        <p14:creationId xmlns:p14="http://schemas.microsoft.com/office/powerpoint/2010/main" val="2323398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Handlungsempfehlung Es ist ok.,</a:t>
            </a:r>
            <a:r>
              <a:rPr lang="de-DE" baseline="0" dirty="0"/>
              <a:t> wenn vor Ort ein Mitgliedsverband die Jugendarbeit macht. Dann ist Kontakt in  Kirchengemeinde sehr wichtig. DB </a:t>
            </a:r>
            <a:r>
              <a:rPr lang="de-DE" baseline="0" dirty="0">
                <a:sym typeface="Wingdings" panose="05000000000000000000" pitchFamily="2" charset="2"/>
              </a:rPr>
              <a:t> Vielfalt!</a:t>
            </a:r>
            <a:endParaRPr lang="de-DE" baseline="0" dirty="0"/>
          </a:p>
          <a:p>
            <a:pPr marL="176302" indent="-176302">
              <a:buFontTx/>
              <a:buChar char="-"/>
            </a:pPr>
            <a:r>
              <a:rPr lang="de-DE" baseline="0" dirty="0"/>
              <a:t>Kontakte: alles ist gut was Beziehung stärkt. Voneinander wissen , gemeinsame Aktionen etc. . Wichtig: gem. Grundverständnis von EJ</a:t>
            </a:r>
          </a:p>
          <a:p>
            <a:pPr marL="176302" indent="-176302">
              <a:buFontTx/>
              <a:buChar char="-"/>
            </a:pPr>
            <a:r>
              <a:rPr lang="de-DE" baseline="0" dirty="0"/>
              <a:t>Hauptberufliche und Ehrenamtliche schulen, dass das wichtig ist.</a:t>
            </a:r>
          </a:p>
          <a:p>
            <a:r>
              <a:rPr lang="de-DE" baseline="0" dirty="0"/>
              <a:t>- Je eigene Strukturen der Verbände berücksichtigen</a:t>
            </a:r>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21</a:t>
            </a:fld>
            <a:endParaRPr lang="de-DE"/>
          </a:p>
        </p:txBody>
      </p:sp>
    </p:spTree>
    <p:extLst>
      <p:ext uri="{BB962C8B-B14F-4D97-AF65-F5344CB8AC3E}">
        <p14:creationId xmlns:p14="http://schemas.microsoft.com/office/powerpoint/2010/main" val="855730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22</a:t>
            </a:fld>
            <a:endParaRPr lang="de-DE"/>
          </a:p>
        </p:txBody>
      </p:sp>
    </p:spTree>
    <p:extLst>
      <p:ext uri="{BB962C8B-B14F-4D97-AF65-F5344CB8AC3E}">
        <p14:creationId xmlns:p14="http://schemas.microsoft.com/office/powerpoint/2010/main" val="1549487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Gefragt nach konkreten Unterstützungsangeboten, die vom landesweiten Dienst benötigt werden, zeigt sich, dass am meisten regelmäßige Fortbildungen (54,2 %), feste Ansprechpartner (53,0 %) sowie die Unterstützung bei der Beantragung von Zuschüssen (51,3 %) gewünscht werden (vgl. Tabellenband alle Befragungsgruppen 26.04.2018, Tabelle 3.4.1). Zwischen den Befragungszielgruppen fallen die Antworten allerdings unterschiedlich aus. Nachfolgend werden die Unterstützungsangebote aufgeführt, die in den Gruppen am häufigsten benannt wurden: </a:t>
            </a:r>
          </a:p>
          <a:p>
            <a:endParaRPr lang="de-DE" dirty="0"/>
          </a:p>
          <a:p>
            <a:endParaRPr lang="de-DE" dirty="0"/>
          </a:p>
          <a:p>
            <a:r>
              <a:rPr lang="de-DE" dirty="0"/>
              <a:t> Kirchengemeinden: regelmäßige Fortbildungen (47,7 %) </a:t>
            </a:r>
          </a:p>
          <a:p>
            <a:r>
              <a:rPr lang="de-DE" dirty="0"/>
              <a:t> </a:t>
            </a:r>
            <a:r>
              <a:rPr lang="de-DE" dirty="0" err="1"/>
              <a:t>Dekanatsjugendreferent_innen</a:t>
            </a:r>
            <a:r>
              <a:rPr lang="de-DE" dirty="0"/>
              <a:t>: Unterstützung bei der Beantragung von Zuschüssen (77,3 %) </a:t>
            </a:r>
          </a:p>
          <a:p>
            <a:r>
              <a:rPr lang="de-DE" dirty="0"/>
              <a:t> </a:t>
            </a:r>
            <a:r>
              <a:rPr lang="de-DE" dirty="0" err="1"/>
              <a:t>Dekanatsjugendpfarrer_innen</a:t>
            </a:r>
            <a:r>
              <a:rPr lang="de-DE" dirty="0"/>
              <a:t>: Feste Ansprechpartner zu bestimmten Themen (71,7 %) </a:t>
            </a:r>
          </a:p>
          <a:p>
            <a:r>
              <a:rPr lang="de-DE" dirty="0"/>
              <a:t> </a:t>
            </a:r>
            <a:r>
              <a:rPr lang="de-DE" dirty="0" err="1"/>
              <a:t>Dekan_innen</a:t>
            </a:r>
            <a:r>
              <a:rPr lang="de-DE" dirty="0"/>
              <a:t>: regelmäßige Fortbildungen (55,3 %) </a:t>
            </a:r>
          </a:p>
          <a:p>
            <a:r>
              <a:rPr lang="de-DE" dirty="0"/>
              <a:t> Ehrenamtliche auf Dekanatsebene: feste Ansprechpartner zu bestimmten Themen (59,0 %) </a:t>
            </a:r>
          </a:p>
          <a:p>
            <a:r>
              <a:rPr lang="de-DE" dirty="0"/>
              <a:t> Ehrenamtliche auf Landesebene: regelmäßige Netzwerktreffen (88,2 %) </a:t>
            </a:r>
          </a:p>
          <a:p>
            <a:r>
              <a:rPr lang="de-DE" dirty="0"/>
              <a:t> Mitgliedsverbände eigener Prägung: Unterstützung bei der Beantragung von Zuschüssen </a:t>
            </a:r>
          </a:p>
          <a:p>
            <a:r>
              <a:rPr lang="de-DE" dirty="0"/>
              <a:t>(47,2 %) </a:t>
            </a:r>
          </a:p>
        </p:txBody>
      </p:sp>
      <p:sp>
        <p:nvSpPr>
          <p:cNvPr id="4" name="Foliennummernplatzhalter 3"/>
          <p:cNvSpPr>
            <a:spLocks noGrp="1"/>
          </p:cNvSpPr>
          <p:nvPr>
            <p:ph type="sldNum" sz="quarter" idx="5"/>
          </p:nvPr>
        </p:nvSpPr>
        <p:spPr/>
        <p:txBody>
          <a:bodyPr/>
          <a:lstStyle/>
          <a:p>
            <a:fld id="{F8A9E36F-C4A6-4525-B602-BC7E6FF2B453}" type="slidenum">
              <a:rPr lang="de-DE" smtClean="0"/>
              <a:t>23</a:t>
            </a:fld>
            <a:endParaRPr lang="de-DE"/>
          </a:p>
        </p:txBody>
      </p:sp>
    </p:spTree>
    <p:extLst>
      <p:ext uri="{BB962C8B-B14F-4D97-AF65-F5344CB8AC3E}">
        <p14:creationId xmlns:p14="http://schemas.microsoft.com/office/powerpoint/2010/main" val="3545297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r>
              <a:rPr lang="de-DE" dirty="0"/>
              <a:t>An dritter Stelle bei der Auswahl der Themen, für die eine landesweite Unterstützung aus Sicht der Befragten nötig ist, wird das Thema Digitalisierung (42,8 %) benannt (vgl. Tabellenband alle Befragungsgruppen 26.04.2018, Tabelle 3.4.3). Bei der Auswertung der offenen Fragen zeigt sich hier, dass gerade das Thema Digitalisierung mehrere Dimensionen hat, die aus Sicht der Teilnehmenden </a:t>
            </a:r>
          </a:p>
          <a:p>
            <a:r>
              <a:rPr lang="de-DE" dirty="0"/>
              <a:t>an der Jugendarbeitsstudie bearbeitet werden sollen: </a:t>
            </a:r>
          </a:p>
          <a:p>
            <a:endParaRPr lang="de-DE" dirty="0"/>
          </a:p>
          <a:p>
            <a:r>
              <a:rPr lang="de-DE" dirty="0"/>
              <a:t> </a:t>
            </a:r>
          </a:p>
          <a:p>
            <a:r>
              <a:rPr lang="de-DE" dirty="0"/>
              <a:t> Digitalisierte Arbeitsprozesse und digitale Vernetzung </a:t>
            </a:r>
          </a:p>
          <a:p>
            <a:r>
              <a:rPr lang="de-DE" dirty="0"/>
              <a:t> Einheitliche IT-Lösungen für die Jugendarbeit vor Ort </a:t>
            </a:r>
          </a:p>
          <a:p>
            <a:r>
              <a:rPr lang="de-DE" dirty="0"/>
              <a:t> Datenschutz </a:t>
            </a:r>
          </a:p>
          <a:p>
            <a:r>
              <a:rPr lang="de-DE" dirty="0"/>
              <a:t> Onlineangebote </a:t>
            </a:r>
          </a:p>
          <a:p>
            <a:r>
              <a:rPr lang="de-DE" dirty="0"/>
              <a:t> Digitale Öffentlichkeitsarbeit und </a:t>
            </a:r>
            <a:r>
              <a:rPr lang="de-DE" dirty="0" err="1"/>
              <a:t>Social</a:t>
            </a:r>
            <a:r>
              <a:rPr lang="de-DE" dirty="0"/>
              <a:t> Media </a:t>
            </a:r>
          </a:p>
          <a:p>
            <a:endParaRPr lang="de-DE" dirty="0"/>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24</a:t>
            </a:fld>
            <a:endParaRPr lang="de-DE"/>
          </a:p>
        </p:txBody>
      </p:sp>
    </p:spTree>
    <p:extLst>
      <p:ext uri="{BB962C8B-B14F-4D97-AF65-F5344CB8AC3E}">
        <p14:creationId xmlns:p14="http://schemas.microsoft.com/office/powerpoint/2010/main" val="4029167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3.4.2 An welche Ebene soll sich die landesweite Unterstützung (durch den landes-</a:t>
            </a:r>
          </a:p>
          <a:p>
            <a:r>
              <a:rPr lang="de-DE" dirty="0"/>
              <a:t>weiten Dienst) schwerpunktmäßig richten? </a:t>
            </a:r>
          </a:p>
          <a:p>
            <a:endParaRPr lang="de-DE" dirty="0"/>
          </a:p>
          <a:p>
            <a:r>
              <a:rPr lang="de-DE" dirty="0"/>
              <a:t>33,9 % an Dekanate</a:t>
            </a:r>
          </a:p>
          <a:p>
            <a:r>
              <a:rPr lang="de-DE" dirty="0"/>
              <a:t>10,4 % an KGs / Ortsverbände</a:t>
            </a:r>
          </a:p>
          <a:p>
            <a:r>
              <a:rPr lang="de-DE" dirty="0"/>
              <a:t>55,8 % an beide</a:t>
            </a:r>
          </a:p>
          <a:p>
            <a:endParaRPr lang="de-DE" dirty="0"/>
          </a:p>
          <a:p>
            <a:r>
              <a:rPr lang="de-DE" dirty="0"/>
              <a:t>Das Ziel des landesweiten Dienst: Dekanatsebene so unterstützen, dass die Gemeinden vor Ort etwas davon haben.</a:t>
            </a:r>
          </a:p>
        </p:txBody>
      </p:sp>
      <p:sp>
        <p:nvSpPr>
          <p:cNvPr id="4" name="Foliennummernplatzhalter 3"/>
          <p:cNvSpPr>
            <a:spLocks noGrp="1"/>
          </p:cNvSpPr>
          <p:nvPr>
            <p:ph type="sldNum" sz="quarter" idx="10"/>
          </p:nvPr>
        </p:nvSpPr>
        <p:spPr/>
        <p:txBody>
          <a:bodyPr/>
          <a:lstStyle/>
          <a:p>
            <a:fld id="{F8A9E36F-C4A6-4525-B602-BC7E6FF2B453}" type="slidenum">
              <a:rPr lang="de-DE" smtClean="0"/>
              <a:t>25</a:t>
            </a:fld>
            <a:endParaRPr lang="de-DE"/>
          </a:p>
        </p:txBody>
      </p:sp>
    </p:spTree>
    <p:extLst>
      <p:ext uri="{BB962C8B-B14F-4D97-AF65-F5344CB8AC3E}">
        <p14:creationId xmlns:p14="http://schemas.microsoft.com/office/powerpoint/2010/main" val="1505505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3.4.6.  S. 39</a:t>
            </a:r>
          </a:p>
          <a:p>
            <a:endParaRPr lang="de-DE" dirty="0"/>
          </a:p>
          <a:p>
            <a:r>
              <a:rPr lang="de-DE" dirty="0"/>
              <a:t>Es</a:t>
            </a:r>
            <a:r>
              <a:rPr lang="de-DE" baseline="0" dirty="0"/>
              <a:t> wird in den offenen Fragen immer wieder eine stärkerer Basisbezug und Nähe des Amtes gefordert. Bei der Frage, ob Ansprechpartner des landesweiten Dienstes dezentral angesiedelt werden soll, gibt es allerdings unterschiedliche Meinungen.</a:t>
            </a:r>
          </a:p>
          <a:p>
            <a:endParaRPr lang="de-DE" baseline="0" dirty="0"/>
          </a:p>
          <a:p>
            <a:r>
              <a:rPr lang="de-DE" baseline="0" dirty="0"/>
              <a:t>Vor allem die Kirchengemeinden, Dekane, Ehrenamtliche auf Dekanatsebene und Verbände befürworten dieses.</a:t>
            </a:r>
          </a:p>
          <a:p>
            <a:endParaRPr lang="de-DE" baseline="0" dirty="0"/>
          </a:p>
          <a:p>
            <a:r>
              <a:rPr lang="de-DE" baseline="0" dirty="0"/>
              <a:t>Bei den DJR und DJP ist die Tendenz eher ablehnen. Am stärksten ist die Ablehnung bei den Ehrenamtlichen die landesweit tätig sind.</a:t>
            </a:r>
            <a:endParaRPr lang="de-DE" dirty="0"/>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26</a:t>
            </a:fld>
            <a:endParaRPr lang="de-DE"/>
          </a:p>
        </p:txBody>
      </p:sp>
    </p:spTree>
    <p:extLst>
      <p:ext uri="{BB962C8B-B14F-4D97-AF65-F5344CB8AC3E}">
        <p14:creationId xmlns:p14="http://schemas.microsoft.com/office/powerpoint/2010/main" val="778872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Unter den Befragten besteht der Wunsch nach einer stärkeren Serviceorientierung sowie nach einer Verbesserung der Erreichbarkeit der </a:t>
            </a:r>
            <a:r>
              <a:rPr lang="de-DE" dirty="0" err="1"/>
              <a:t>Referent_innen</a:t>
            </a:r>
            <a:r>
              <a:rPr lang="de-DE" dirty="0"/>
              <a:t>. Die Befragten wurden auch nach strukturellen Merkmalen gefragt , die aus Ihrer Sicht hinderlich an der Arbeit des Amts für Jugendarbeit sind. Unter anderem wurde der Begriff „Amt“ kritisiert, da dieser sehr oft mit einer gewissen Distanz, Bürokratie und starren Strukturen verbunden wird. Ersichtlich wurde auch, dass die Strukturen, Aufgaben und Zuständigkeiten innerhalb der landesweiten Unterstützung der Kinder- und Jugendarbeit noch stärker bekannt gemacht werden müssen, da diese nicht unbedingt selbsterklärend sind.</a:t>
            </a:r>
          </a:p>
        </p:txBody>
      </p:sp>
      <p:sp>
        <p:nvSpPr>
          <p:cNvPr id="4" name="Foliennummernplatzhalter 3"/>
          <p:cNvSpPr>
            <a:spLocks noGrp="1"/>
          </p:cNvSpPr>
          <p:nvPr>
            <p:ph type="sldNum" sz="quarter" idx="10"/>
          </p:nvPr>
        </p:nvSpPr>
        <p:spPr/>
        <p:txBody>
          <a:bodyPr/>
          <a:lstStyle/>
          <a:p>
            <a:fld id="{F8A9E36F-C4A6-4525-B602-BC7E6FF2B453}" type="slidenum">
              <a:rPr lang="de-DE" smtClean="0"/>
              <a:t>27</a:t>
            </a:fld>
            <a:endParaRPr lang="de-DE"/>
          </a:p>
        </p:txBody>
      </p:sp>
    </p:spTree>
    <p:extLst>
      <p:ext uri="{BB962C8B-B14F-4D97-AF65-F5344CB8AC3E}">
        <p14:creationId xmlns:p14="http://schemas.microsoft.com/office/powerpoint/2010/main" val="289331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28</a:t>
            </a:fld>
            <a:endParaRPr lang="de-DE"/>
          </a:p>
        </p:txBody>
      </p:sp>
    </p:spTree>
    <p:extLst>
      <p:ext uri="{BB962C8B-B14F-4D97-AF65-F5344CB8AC3E}">
        <p14:creationId xmlns:p14="http://schemas.microsoft.com/office/powerpoint/2010/main" val="3491442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802">
              <a:defRPr/>
            </a:pP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29</a:t>
            </a:fld>
            <a:endParaRPr lang="de-DE"/>
          </a:p>
        </p:txBody>
      </p:sp>
    </p:spTree>
    <p:extLst>
      <p:ext uri="{BB962C8B-B14F-4D97-AF65-F5344CB8AC3E}">
        <p14:creationId xmlns:p14="http://schemas.microsoft.com/office/powerpoint/2010/main" val="269173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3</a:t>
            </a:fld>
            <a:endParaRPr lang="de-DE"/>
          </a:p>
        </p:txBody>
      </p:sp>
    </p:spTree>
    <p:extLst>
      <p:ext uri="{BB962C8B-B14F-4D97-AF65-F5344CB8AC3E}">
        <p14:creationId xmlns:p14="http://schemas.microsoft.com/office/powerpoint/2010/main" val="1903130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802">
              <a:defRPr/>
            </a:pPr>
            <a:r>
              <a:rPr lang="de-DE" dirty="0"/>
              <a:t>- Ca. 50%: dezentral </a:t>
            </a:r>
            <a:r>
              <a:rPr lang="de-DE" dirty="0">
                <a:sym typeface="Wingdings" panose="05000000000000000000" pitchFamily="2" charset="2"/>
              </a:rPr>
              <a:t> NÄHE; räumlich oder gelingt es anders, das </a:t>
            </a:r>
            <a:r>
              <a:rPr lang="de-DE" dirty="0" err="1">
                <a:sym typeface="Wingdings" panose="05000000000000000000" pitchFamily="2" charset="2"/>
              </a:rPr>
              <a:t>afj</a:t>
            </a:r>
            <a:r>
              <a:rPr lang="de-DE" dirty="0">
                <a:sym typeface="Wingdings" panose="05000000000000000000" pitchFamily="2" charset="2"/>
              </a:rPr>
              <a:t> in der Fläche </a:t>
            </a:r>
            <a:r>
              <a:rPr lang="de-DE" dirty="0" err="1">
                <a:sym typeface="Wingdings" panose="05000000000000000000" pitchFamily="2" charset="2"/>
              </a:rPr>
              <a:t>untertstützend</a:t>
            </a:r>
            <a:r>
              <a:rPr lang="de-DE" dirty="0">
                <a:sym typeface="Wingdings" panose="05000000000000000000" pitchFamily="2" charset="2"/>
              </a:rPr>
              <a:t> zu erleben?</a:t>
            </a:r>
          </a:p>
          <a:p>
            <a:pPr defTabSz="947802">
              <a:defRPr/>
            </a:pPr>
            <a:r>
              <a:rPr lang="de-DE" dirty="0"/>
              <a:t>- Serviceorientierung: Ausrichtung</a:t>
            </a:r>
            <a:r>
              <a:rPr lang="de-DE" baseline="0" dirty="0"/>
              <a:t> an der Basis. Alle Prozesse und Angebote richten sich an der Basisarbeit mit jungen M. aus. </a:t>
            </a:r>
            <a:br>
              <a:rPr lang="de-DE" baseline="0" dirty="0"/>
            </a:br>
            <a:r>
              <a:rPr lang="de-DE" baseline="0" dirty="0"/>
              <a:t>   Alle anderen Ebenen unterstützen die Basis konsequent </a:t>
            </a:r>
            <a:r>
              <a:rPr lang="de-DE" baseline="0" dirty="0">
                <a:sym typeface="Wingdings" panose="05000000000000000000" pitchFamily="2" charset="2"/>
              </a:rPr>
              <a:t> umgedrehte Organisationspyramide</a:t>
            </a:r>
            <a:endParaRPr lang="de-DE" baseline="0" dirty="0"/>
          </a:p>
          <a:p>
            <a:r>
              <a:rPr lang="de-DE" baseline="0" dirty="0"/>
              <a:t>- </a:t>
            </a:r>
            <a:r>
              <a:rPr lang="de-DE" baseline="0" dirty="0" err="1"/>
              <a:t>AfJ</a:t>
            </a:r>
            <a:r>
              <a:rPr lang="de-DE" baseline="0" dirty="0"/>
              <a:t> als Ansprechpartner für Gemeinden und Dekanate gewünscht!</a:t>
            </a:r>
          </a:p>
          <a:p>
            <a:r>
              <a:rPr lang="de-DE" dirty="0"/>
              <a:t>- </a:t>
            </a:r>
            <a:r>
              <a:rPr lang="de-DE" baseline="0" dirty="0"/>
              <a:t>Außerdem: Infomaterial überprüfen. Referatszuschnitte den Bedarfen anpassen. Mix an Fachlichkeit und Beratung. </a:t>
            </a:r>
            <a:r>
              <a:rPr lang="de-DE" baseline="0" dirty="0" err="1"/>
              <a:t>Flexiblität</a:t>
            </a:r>
            <a:endParaRPr lang="de-DE" dirty="0"/>
          </a:p>
          <a:p>
            <a:endParaRPr lang="de-DE" dirty="0"/>
          </a:p>
          <a:p>
            <a:r>
              <a:rPr lang="de-DE" dirty="0"/>
              <a:t>Achtung: Modelle regionaler</a:t>
            </a:r>
            <a:r>
              <a:rPr lang="de-DE" baseline="0" dirty="0"/>
              <a:t> Präsenz sind erstmal nur Ideen</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30</a:t>
            </a:fld>
            <a:endParaRPr lang="de-DE"/>
          </a:p>
        </p:txBody>
      </p:sp>
    </p:spTree>
    <p:extLst>
      <p:ext uri="{BB962C8B-B14F-4D97-AF65-F5344CB8AC3E}">
        <p14:creationId xmlns:p14="http://schemas.microsoft.com/office/powerpoint/2010/main" val="1732958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Insgesamt sollen die genannten Themen gestärkt werden.</a:t>
            </a:r>
          </a:p>
          <a:p>
            <a:r>
              <a:rPr lang="de-DE" dirty="0"/>
              <a:t>Handlungsempfehlung hat die Begleitgruppe insbesondere zur Weiterentwicklung zeit- und altersgemäßer geistlicher Angebote gemacht:</a:t>
            </a:r>
          </a:p>
          <a:p>
            <a:r>
              <a:rPr lang="de-DE" dirty="0"/>
              <a:t>- Authentischer Glaube und Geistliches Leben der Mitarbeitenden sind Schlüssel</a:t>
            </a:r>
            <a:r>
              <a:rPr lang="de-DE" baseline="0" dirty="0"/>
              <a:t>. Zweifel! Durch landesweiten Dienst in den Blick nehmen (</a:t>
            </a:r>
            <a:r>
              <a:rPr lang="de-DE" baseline="0" dirty="0" err="1"/>
              <a:t>zB</a:t>
            </a:r>
            <a:r>
              <a:rPr lang="de-DE" baseline="0" dirty="0"/>
              <a:t> Fortbildungen)</a:t>
            </a:r>
          </a:p>
          <a:p>
            <a:r>
              <a:rPr lang="de-DE" dirty="0"/>
              <a:t>- Querschnittsaufgabe aller Ebenen: es verlangt</a:t>
            </a:r>
            <a:r>
              <a:rPr lang="de-DE" baseline="0" dirty="0"/>
              <a:t> regelmäßige Aufmerksamkeit und ist integrativer Bestandteil aller Angebote. Auch bei Vorbereitungen in den Blick nehmen.</a:t>
            </a:r>
            <a:r>
              <a:rPr lang="de-DE" dirty="0"/>
              <a:t> </a:t>
            </a:r>
          </a:p>
          <a:p>
            <a:r>
              <a:rPr lang="de-DE" dirty="0"/>
              <a:t>- Positive Fehlerkultur und Kultur des Aufbruchs. </a:t>
            </a:r>
            <a:r>
              <a:rPr lang="de-DE" dirty="0" err="1"/>
              <a:t>AfJ</a:t>
            </a:r>
            <a:r>
              <a:rPr lang="de-DE" dirty="0"/>
              <a:t> unterstützt</a:t>
            </a:r>
            <a:r>
              <a:rPr lang="de-DE" baseline="0" dirty="0"/>
              <a:t> bei Erprobung.</a:t>
            </a:r>
            <a:endParaRPr lang="de-DE" dirty="0"/>
          </a:p>
          <a:p>
            <a:pPr marL="177713" indent="-177713">
              <a:buFontTx/>
              <a:buChar char="-"/>
            </a:pPr>
            <a:r>
              <a:rPr lang="de-DE" dirty="0"/>
              <a:t>Vielfalt als</a:t>
            </a:r>
            <a:r>
              <a:rPr lang="de-DE" baseline="0" dirty="0"/>
              <a:t> Stärke wahrnehmen. Auseinandersetzung mit anderen Zugängen durch gemeinsame Veranstaltungen und gemeinsames Erleben </a:t>
            </a:r>
            <a:r>
              <a:rPr lang="de-DE" baseline="0" dirty="0" err="1"/>
              <a:t>zB</a:t>
            </a:r>
            <a:r>
              <a:rPr lang="de-DE" baseline="0" dirty="0"/>
              <a:t> Gemeinden und Mitgliedsverbände – konkretes Beispiel: AfJ vertreibt Material der Verbände. Oder: aneinander verweisen!</a:t>
            </a:r>
          </a:p>
          <a:p>
            <a:pPr marL="177713" indent="-177713">
              <a:buFontTx/>
              <a:buChar char="-"/>
            </a:pPr>
            <a:r>
              <a:rPr lang="de-DE" baseline="0" dirty="0"/>
              <a:t>Ergänzend: gemeinsame Reflexion der zentralen Aufgabe Ev. JA (Präambel / Was heißt Weitergabe des Glaubens…/ Kommunikation des Evangeliums / Mission…</a:t>
            </a:r>
          </a:p>
          <a:p>
            <a:pPr marL="177713" indent="-177713">
              <a:buFontTx/>
              <a:buChar char="-"/>
            </a:pPr>
            <a:endParaRPr lang="de-DE" baseline="0" dirty="0"/>
          </a:p>
          <a:p>
            <a:r>
              <a:rPr lang="de-DE" dirty="0"/>
              <a:t>Digitalisierung in ihren verschiedenen Dimensionen ermöglichen und begleiten</a:t>
            </a:r>
          </a:p>
          <a:p>
            <a:r>
              <a:rPr lang="de-DE" dirty="0"/>
              <a:t>Beratung und Fortbildung als bewährtes Angebot und wichtigster Bedarf der Zukunft</a:t>
            </a:r>
          </a:p>
          <a:p>
            <a:pPr marL="177713" indent="-177713">
              <a:buFontTx/>
              <a:buChar char="-"/>
            </a:pPr>
            <a:endParaRPr lang="de-DE" baseline="0" dirty="0"/>
          </a:p>
        </p:txBody>
      </p:sp>
      <p:sp>
        <p:nvSpPr>
          <p:cNvPr id="4" name="Foliennummernplatzhalter 3"/>
          <p:cNvSpPr>
            <a:spLocks noGrp="1"/>
          </p:cNvSpPr>
          <p:nvPr>
            <p:ph type="sldNum" sz="quarter" idx="10"/>
          </p:nvPr>
        </p:nvSpPr>
        <p:spPr/>
        <p:txBody>
          <a:bodyPr/>
          <a:lstStyle/>
          <a:p>
            <a:fld id="{F8A9E36F-C4A6-4525-B602-BC7E6FF2B453}" type="slidenum">
              <a:rPr lang="de-DE" smtClean="0"/>
              <a:t>31</a:t>
            </a:fld>
            <a:endParaRPr lang="de-DE"/>
          </a:p>
        </p:txBody>
      </p:sp>
    </p:spTree>
    <p:extLst>
      <p:ext uri="{BB962C8B-B14F-4D97-AF65-F5344CB8AC3E}">
        <p14:creationId xmlns:p14="http://schemas.microsoft.com/office/powerpoint/2010/main" val="3228621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32</a:t>
            </a:fld>
            <a:endParaRPr lang="de-DE"/>
          </a:p>
        </p:txBody>
      </p:sp>
    </p:spTree>
    <p:extLst>
      <p:ext uri="{BB962C8B-B14F-4D97-AF65-F5344CB8AC3E}">
        <p14:creationId xmlns:p14="http://schemas.microsoft.com/office/powerpoint/2010/main" val="384621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4</a:t>
            </a:fld>
            <a:endParaRPr lang="de-DE"/>
          </a:p>
        </p:txBody>
      </p:sp>
    </p:spTree>
    <p:extLst>
      <p:ext uri="{BB962C8B-B14F-4D97-AF65-F5344CB8AC3E}">
        <p14:creationId xmlns:p14="http://schemas.microsoft.com/office/powerpoint/2010/main" val="4216969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5</a:t>
            </a:fld>
            <a:endParaRPr lang="de-DE"/>
          </a:p>
        </p:txBody>
      </p:sp>
    </p:spTree>
    <p:extLst>
      <p:ext uri="{BB962C8B-B14F-4D97-AF65-F5344CB8AC3E}">
        <p14:creationId xmlns:p14="http://schemas.microsoft.com/office/powerpoint/2010/main" val="2394234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6</a:t>
            </a:fld>
            <a:endParaRPr lang="de-DE"/>
          </a:p>
        </p:txBody>
      </p:sp>
    </p:spTree>
    <p:extLst>
      <p:ext uri="{BB962C8B-B14F-4D97-AF65-F5344CB8AC3E}">
        <p14:creationId xmlns:p14="http://schemas.microsoft.com/office/powerpoint/2010/main" val="2053657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7</a:t>
            </a:fld>
            <a:endParaRPr lang="de-DE"/>
          </a:p>
        </p:txBody>
      </p:sp>
    </p:spTree>
    <p:extLst>
      <p:ext uri="{BB962C8B-B14F-4D97-AF65-F5344CB8AC3E}">
        <p14:creationId xmlns:p14="http://schemas.microsoft.com/office/powerpoint/2010/main" val="3531847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TB 3.2.2. S. 18 // 3.3.4. S.24</a:t>
            </a:r>
          </a:p>
          <a:p>
            <a:r>
              <a:rPr lang="de-DE" dirty="0"/>
              <a:t>Kirchengemeinden haben einen weiteren Begriff von Kinder- und Jugendarbeit.</a:t>
            </a:r>
            <a:r>
              <a:rPr lang="de-DE" baseline="0" dirty="0"/>
              <a:t> Sehen hier auch Kinderkirche, Konfirmandenarbeit und Familienarbeit.</a:t>
            </a:r>
          </a:p>
          <a:p>
            <a:endParaRPr lang="de-DE" baseline="0" dirty="0"/>
          </a:p>
          <a:p>
            <a:r>
              <a:rPr lang="de-DE" baseline="0" dirty="0"/>
              <a:t>Einige dieser Arbeitsfelder werden von anderen landeskirchlichen Einrichtungen betreut (z. B. </a:t>
            </a:r>
            <a:r>
              <a:rPr lang="de-DE" baseline="0" dirty="0" err="1"/>
              <a:t>Kigo</a:t>
            </a:r>
            <a:r>
              <a:rPr lang="de-DE" baseline="0" dirty="0"/>
              <a:t>-Arbeit vom </a:t>
            </a:r>
            <a:r>
              <a:rPr lang="de-DE" baseline="0" dirty="0" err="1"/>
              <a:t>afg</a:t>
            </a:r>
            <a:r>
              <a:rPr lang="de-DE" baseline="0" dirty="0"/>
              <a:t>). Hier gibt es Überschneidungen.</a:t>
            </a:r>
          </a:p>
        </p:txBody>
      </p:sp>
      <p:sp>
        <p:nvSpPr>
          <p:cNvPr id="4" name="Foliennummernplatzhalter 3"/>
          <p:cNvSpPr>
            <a:spLocks noGrp="1"/>
          </p:cNvSpPr>
          <p:nvPr>
            <p:ph type="sldNum" sz="quarter" idx="5"/>
          </p:nvPr>
        </p:nvSpPr>
        <p:spPr/>
        <p:txBody>
          <a:bodyPr/>
          <a:lstStyle/>
          <a:p>
            <a:fld id="{F8A9E36F-C4A6-4525-B602-BC7E6FF2B453}" type="slidenum">
              <a:rPr lang="de-DE" smtClean="0"/>
              <a:t>8</a:t>
            </a:fld>
            <a:endParaRPr lang="de-DE"/>
          </a:p>
        </p:txBody>
      </p:sp>
    </p:spTree>
    <p:extLst>
      <p:ext uri="{BB962C8B-B14F-4D97-AF65-F5344CB8AC3E}">
        <p14:creationId xmlns:p14="http://schemas.microsoft.com/office/powerpoint/2010/main" val="3822874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wurde gefragt, auf welchen Ebenen die Befragten aktiv sind.  TB 3.2.1. S. 17</a:t>
            </a:r>
          </a:p>
          <a:p>
            <a:endParaRPr lang="de-DE" dirty="0"/>
          </a:p>
          <a:p>
            <a:r>
              <a:rPr lang="de-DE" dirty="0"/>
              <a:t>Besonders</a:t>
            </a:r>
            <a:r>
              <a:rPr lang="de-DE" baseline="0" dirty="0"/>
              <a:t> interessant:</a:t>
            </a:r>
          </a:p>
          <a:p>
            <a:r>
              <a:rPr lang="de-DE" baseline="0" dirty="0"/>
              <a:t>38,1 % der DJR sind auch in der Kirchengemeinde aktiv. Balken für Dekanat fehlt: 96,9 % (bei Dekanatsjugendpfarrern sind es 93,6%, bei EA </a:t>
            </a:r>
            <a:r>
              <a:rPr lang="de-DE" baseline="0" dirty="0" err="1"/>
              <a:t>Dek</a:t>
            </a:r>
            <a:r>
              <a:rPr lang="de-DE" baseline="0" dirty="0"/>
              <a:t> 89% bei EA Land 76,5% Verbände 36,1</a:t>
            </a:r>
          </a:p>
          <a:p>
            <a:r>
              <a:rPr lang="de-DE" baseline="0" dirty="0"/>
              <a:t>75,0 % der Ehrenamtliche auf </a:t>
            </a:r>
            <a:r>
              <a:rPr lang="de-DE" baseline="0" dirty="0" err="1"/>
              <a:t>Dekantsebene</a:t>
            </a:r>
            <a:r>
              <a:rPr lang="de-DE" baseline="0" dirty="0"/>
              <a:t> sind auch noch in der Kirchengemeinde aktiv </a:t>
            </a:r>
            <a:r>
              <a:rPr lang="de-DE" baseline="0" dirty="0">
                <a:sym typeface="Wingdings" panose="05000000000000000000" pitchFamily="2" charset="2"/>
              </a:rPr>
              <a:t> wenn man im Dekanat aktiv ist bedeutet dies nicht automatisch das man in der Kirchengemeinde nicht mehr aktiv ist.</a:t>
            </a:r>
          </a:p>
          <a:p>
            <a:r>
              <a:rPr lang="de-DE" baseline="0" dirty="0">
                <a:sym typeface="Wingdings" panose="05000000000000000000" pitchFamily="2" charset="2"/>
              </a:rPr>
              <a:t>76,5 % der Ehrenamtlichen auf Landesebene sind noch im Dekanat aktiv und 58,8 % auch noch in der Kirchengemeinde.</a:t>
            </a:r>
          </a:p>
          <a:p>
            <a:endParaRPr lang="de-DE" baseline="0" dirty="0">
              <a:sym typeface="Wingdings" panose="05000000000000000000" pitchFamily="2" charset="2"/>
            </a:endParaRPr>
          </a:p>
          <a:p>
            <a:r>
              <a:rPr lang="de-DE" baseline="0" dirty="0">
                <a:sym typeface="Wingdings" panose="05000000000000000000" pitchFamily="2" charset="2"/>
              </a:rPr>
              <a:t>Gerade die Ergebnisse der Ehrenamtlichen zeigen, dass Ehrenamtliche, die sich auf Deka-</a:t>
            </a:r>
          </a:p>
          <a:p>
            <a:r>
              <a:rPr lang="de-DE" baseline="0" dirty="0" err="1">
                <a:sym typeface="Wingdings" panose="05000000000000000000" pitchFamily="2" charset="2"/>
              </a:rPr>
              <a:t>natsebene</a:t>
            </a:r>
            <a:r>
              <a:rPr lang="de-DE" baseline="0" dirty="0">
                <a:sym typeface="Wingdings" panose="05000000000000000000" pitchFamily="2" charset="2"/>
              </a:rPr>
              <a:t> engagieren, auch noch mehrheitlich in den Kirchengemeinden aktiv sind und es </a:t>
            </a:r>
          </a:p>
          <a:p>
            <a:r>
              <a:rPr lang="de-DE" baseline="0" dirty="0">
                <a:sym typeface="Wingdings" panose="05000000000000000000" pitchFamily="2" charset="2"/>
              </a:rPr>
              <a:t>hier somit nicht automatisch zu einem Abzug von Ehrenamtlichen kommt.</a:t>
            </a:r>
          </a:p>
          <a:p>
            <a:endParaRPr lang="de-DE" baseline="0" dirty="0">
              <a:sym typeface="Wingdings" panose="05000000000000000000" pitchFamily="2" charset="2"/>
            </a:endParaRPr>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9</a:t>
            </a:fld>
            <a:endParaRPr lang="de-DE"/>
          </a:p>
        </p:txBody>
      </p:sp>
    </p:spTree>
    <p:extLst>
      <p:ext uri="{BB962C8B-B14F-4D97-AF65-F5344CB8AC3E}">
        <p14:creationId xmlns:p14="http://schemas.microsoft.com/office/powerpoint/2010/main" val="4138494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9" name="Rechteck 18"/>
          <p:cNvSpPr/>
          <p:nvPr userDrawn="1"/>
        </p:nvSpPr>
        <p:spPr>
          <a:xfrm>
            <a:off x="0" y="0"/>
            <a:ext cx="9180512" cy="2841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95536" y="573528"/>
            <a:ext cx="7772400" cy="1102519"/>
          </a:xfrm>
        </p:spPr>
        <p:txBody>
          <a:bodyPr/>
          <a:lstStyle/>
          <a:p>
            <a:r>
              <a:rPr lang="de-DE" dirty="0"/>
              <a:t>Titelmasterformat durch Klicken bearbeiten</a:t>
            </a:r>
          </a:p>
        </p:txBody>
      </p:sp>
      <p:pic>
        <p:nvPicPr>
          <p:cNvPr id="20" name="Grafik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202" y="2499742"/>
            <a:ext cx="9361714" cy="3096344"/>
          </a:xfrm>
          <a:prstGeom prst="rect">
            <a:avLst/>
          </a:prstGeom>
        </p:spPr>
      </p:pic>
    </p:spTree>
    <p:extLst>
      <p:ext uri="{BB962C8B-B14F-4D97-AF65-F5344CB8AC3E}">
        <p14:creationId xmlns:p14="http://schemas.microsoft.com/office/powerpoint/2010/main" val="265138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cxnSp>
        <p:nvCxnSpPr>
          <p:cNvPr id="7" name="Gerade Verbindung 6"/>
          <p:cNvCxnSpPr>
            <a:cxnSpLocks/>
          </p:cNvCxnSpPr>
          <p:nvPr userDrawn="1"/>
        </p:nvCxnSpPr>
        <p:spPr>
          <a:xfrm>
            <a:off x="683568" y="4677984"/>
            <a:ext cx="7488832" cy="0"/>
          </a:xfrm>
          <a:prstGeom prst="line">
            <a:avLst/>
          </a:prstGeom>
          <a:ln w="12700">
            <a:solidFill>
              <a:srgbClr val="6726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128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8"/>
            <a:ext cx="8229600" cy="857250"/>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457200" y="1329612"/>
            <a:ext cx="8229600" cy="3265010"/>
          </a:xfrm>
          <a:prstGeom prst="rect">
            <a:avLst/>
          </a:prstGeom>
        </p:spPr>
        <p:txBody>
          <a:bodyPr vert="horz" lIns="91440" tIns="45720" rIns="91440" bIns="45720" rtlCol="0">
            <a:normAutofit/>
          </a:bodyPr>
          <a:lstStyle/>
          <a:p>
            <a:pPr lvl="0"/>
            <a:r>
              <a:rPr lang="de-DE" dirty="0"/>
              <a:t> Textmasterformat bearbeiten</a:t>
            </a:r>
          </a:p>
          <a:p>
            <a:pPr lvl="1"/>
            <a:r>
              <a:rPr lang="de-DE" dirty="0"/>
              <a:t> Zweite Ebene</a:t>
            </a:r>
          </a:p>
          <a:p>
            <a:pPr lvl="2"/>
            <a:r>
              <a:rPr lang="de-DE" dirty="0"/>
              <a:t> Dritte Ebene</a:t>
            </a:r>
          </a:p>
          <a:p>
            <a:pPr lvl="3"/>
            <a:r>
              <a:rPr lang="de-DE" dirty="0"/>
              <a:t>Vierte Ebene</a:t>
            </a:r>
          </a:p>
          <a:p>
            <a:pPr lvl="4"/>
            <a:r>
              <a:rPr lang="de-DE" dirty="0"/>
              <a:t>Fünfte Ebene</a:t>
            </a:r>
          </a:p>
        </p:txBody>
      </p:sp>
      <p:sp>
        <p:nvSpPr>
          <p:cNvPr id="10" name="Titelplatzhalter 1"/>
          <p:cNvSpPr txBox="1">
            <a:spLocks/>
          </p:cNvSpPr>
          <p:nvPr userDrawn="1"/>
        </p:nvSpPr>
        <p:spPr>
          <a:xfrm>
            <a:off x="5220072" y="4659982"/>
            <a:ext cx="4676863" cy="3053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mj-lt"/>
                <a:ea typeface="+mj-ea"/>
                <a:cs typeface="+mj-cs"/>
              </a:defRPr>
            </a:lvl1pPr>
          </a:lstStyle>
          <a:p>
            <a:r>
              <a:rPr lang="de-DE" sz="1200" dirty="0">
                <a:latin typeface="Calibri" panose="020F0502020204030204" pitchFamily="34" charset="0"/>
              </a:rPr>
              <a:t>Amt für evangelische Jugendarbeit Bayern </a:t>
            </a:r>
          </a:p>
        </p:txBody>
      </p:sp>
      <p:pic>
        <p:nvPicPr>
          <p:cNvPr id="11" name="Grafik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988" y="1066846"/>
            <a:ext cx="9180988" cy="208760"/>
          </a:xfrm>
          <a:prstGeom prst="rect">
            <a:avLst/>
          </a:prstGeom>
        </p:spPr>
      </p:pic>
      <p:pic>
        <p:nvPicPr>
          <p:cNvPr id="6" name="Grafik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4469844"/>
            <a:ext cx="981680" cy="748200"/>
          </a:xfrm>
          <a:prstGeom prst="rect">
            <a:avLst/>
          </a:prstGeom>
        </p:spPr>
      </p:pic>
      <p:pic>
        <p:nvPicPr>
          <p:cNvPr id="8" name="Grafik 7">
            <a:extLst>
              <a:ext uri="{FF2B5EF4-FFF2-40B4-BE49-F238E27FC236}">
                <a16:creationId xmlns:a16="http://schemas.microsoft.com/office/drawing/2014/main" xmlns="" id="{B9030DD2-8BAE-4990-B5BA-3C721758ABFE}"/>
              </a:ext>
            </a:extLst>
          </p:cNvPr>
          <p:cNvPicPr>
            <a:picLocks noChangeAspect="1"/>
          </p:cNvPicPr>
          <p:nvPr userDrawn="1"/>
        </p:nvPicPr>
        <p:blipFill>
          <a:blip r:embed="rId6"/>
          <a:stretch>
            <a:fillRect/>
          </a:stretch>
        </p:blipFill>
        <p:spPr>
          <a:xfrm>
            <a:off x="179512" y="4476312"/>
            <a:ext cx="518196" cy="616454"/>
          </a:xfrm>
          <a:prstGeom prst="rect">
            <a:avLst/>
          </a:prstGeom>
          <a:ln>
            <a:noFill/>
          </a:ln>
        </p:spPr>
      </p:pic>
    </p:spTree>
    <p:extLst>
      <p:ext uri="{BB962C8B-B14F-4D97-AF65-F5344CB8AC3E}">
        <p14:creationId xmlns:p14="http://schemas.microsoft.com/office/powerpoint/2010/main" val="2308333893"/>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Clr>
          <a:srgbClr val="672686"/>
        </a:buClr>
        <a:buFont typeface="Wingdings" panose="05000000000000000000" pitchFamily="2" charset="2"/>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rgbClr val="7030A0"/>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rgbClr val="7030A0"/>
        </a:buClr>
        <a:buFont typeface="Courier New" panose="02070309020205020404" pitchFamily="49" charset="0"/>
        <a:buChar char="o"/>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rgbClr val="7030A0"/>
        </a:buClr>
        <a:buFont typeface="Courier New" panose="02070309020205020404" pitchFamily="49" charset="0"/>
        <a:buChar char="o"/>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rgbClr val="7030A0"/>
        </a:buClr>
        <a:buFont typeface="Courier New" panose="02070309020205020404" pitchFamily="49" charset="0"/>
        <a:buChar char="o"/>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573528"/>
            <a:ext cx="8424936" cy="1102519"/>
          </a:xfrm>
        </p:spPr>
        <p:txBody>
          <a:bodyPr/>
          <a:lstStyle/>
          <a:p>
            <a:r>
              <a:rPr lang="de-DE" dirty="0"/>
              <a:t>Jugendarbeitsstudie der ELKB 2017-2019</a:t>
            </a:r>
            <a:br>
              <a:rPr lang="de-DE" dirty="0"/>
            </a:br>
            <a:r>
              <a:rPr lang="de-DE" sz="2800" dirty="0"/>
              <a:t>Befund und Handlungsempfehlungen</a:t>
            </a:r>
          </a:p>
        </p:txBody>
      </p:sp>
      <p:pic>
        <p:nvPicPr>
          <p:cNvPr id="4" name="Grafik 3">
            <a:extLst>
              <a:ext uri="{FF2B5EF4-FFF2-40B4-BE49-F238E27FC236}">
                <a16:creationId xmlns:a16="http://schemas.microsoft.com/office/drawing/2014/main" xmlns="" id="{707C13DB-6D1D-4B9D-A78D-2E870541A46B}"/>
              </a:ext>
            </a:extLst>
          </p:cNvPr>
          <p:cNvPicPr>
            <a:picLocks noChangeAspect="1"/>
          </p:cNvPicPr>
          <p:nvPr/>
        </p:nvPicPr>
        <p:blipFill>
          <a:blip r:embed="rId3"/>
          <a:stretch>
            <a:fillRect/>
          </a:stretch>
        </p:blipFill>
        <p:spPr>
          <a:xfrm>
            <a:off x="438394" y="2872950"/>
            <a:ext cx="1804844" cy="2147072"/>
          </a:xfrm>
          <a:prstGeom prst="rect">
            <a:avLst/>
          </a:prstGeom>
          <a:ln>
            <a:solidFill>
              <a:srgbClr val="002060"/>
            </a:solidFill>
          </a:ln>
        </p:spPr>
      </p:pic>
    </p:spTree>
    <p:extLst>
      <p:ext uri="{BB962C8B-B14F-4D97-AF65-F5344CB8AC3E}">
        <p14:creationId xmlns:p14="http://schemas.microsoft.com/office/powerpoint/2010/main" val="702076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0D76D89-693F-48D7-8D3E-CA3B2F4AA9A4}"/>
              </a:ext>
            </a:extLst>
          </p:cNvPr>
          <p:cNvSpPr>
            <a:spLocks noGrp="1"/>
          </p:cNvSpPr>
          <p:nvPr>
            <p:ph type="title"/>
          </p:nvPr>
        </p:nvSpPr>
        <p:spPr/>
        <p:txBody>
          <a:bodyPr/>
          <a:lstStyle/>
          <a:p>
            <a:r>
              <a:rPr lang="de-DE" sz="3200" dirty="0"/>
              <a:t>Unterstützung durch die Dekanatsjugendwerke</a:t>
            </a:r>
          </a:p>
        </p:txBody>
      </p:sp>
      <p:pic>
        <p:nvPicPr>
          <p:cNvPr id="4" name="Inhaltsplatzhalter 3">
            <a:extLst>
              <a:ext uri="{FF2B5EF4-FFF2-40B4-BE49-F238E27FC236}">
                <a16:creationId xmlns:a16="http://schemas.microsoft.com/office/drawing/2014/main" xmlns="" id="{454CCC89-DB17-49A1-B06A-4A813C74D56C}"/>
              </a:ext>
            </a:extLst>
          </p:cNvPr>
          <p:cNvPicPr>
            <a:picLocks noGrp="1" noChangeAspect="1"/>
          </p:cNvPicPr>
          <p:nvPr>
            <p:ph idx="1"/>
          </p:nvPr>
        </p:nvPicPr>
        <p:blipFill rotWithShape="1">
          <a:blip r:embed="rId3"/>
          <a:srcRect r="47402" b="61965"/>
          <a:stretch/>
        </p:blipFill>
        <p:spPr>
          <a:xfrm>
            <a:off x="827584" y="2239069"/>
            <a:ext cx="2915485" cy="1241425"/>
          </a:xfrm>
          <a:prstGeom prst="rect">
            <a:avLst/>
          </a:prstGeom>
        </p:spPr>
      </p:pic>
      <p:sp>
        <p:nvSpPr>
          <p:cNvPr id="5" name="Rechteck 4">
            <a:extLst>
              <a:ext uri="{FF2B5EF4-FFF2-40B4-BE49-F238E27FC236}">
                <a16:creationId xmlns:a16="http://schemas.microsoft.com/office/drawing/2014/main" xmlns="" id="{D09442C8-4ECA-49F0-9A5F-0D3BCF3F4192}"/>
              </a:ext>
            </a:extLst>
          </p:cNvPr>
          <p:cNvSpPr/>
          <p:nvPr/>
        </p:nvSpPr>
        <p:spPr>
          <a:xfrm>
            <a:off x="6804248" y="1330325"/>
            <a:ext cx="648072" cy="161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xmlns="" id="{BCB09893-95DD-4B9D-94DB-23927770C22D}"/>
              </a:ext>
            </a:extLst>
          </p:cNvPr>
          <p:cNvSpPr/>
          <p:nvPr/>
        </p:nvSpPr>
        <p:spPr>
          <a:xfrm>
            <a:off x="3563888" y="2859782"/>
            <a:ext cx="43204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xmlns="" id="{742F22D9-137B-44C4-81B3-3B6EACF8D8A5}"/>
              </a:ext>
            </a:extLst>
          </p:cNvPr>
          <p:cNvSpPr/>
          <p:nvPr/>
        </p:nvSpPr>
        <p:spPr>
          <a:xfrm>
            <a:off x="3491880" y="1330325"/>
            <a:ext cx="5472608" cy="3262432"/>
          </a:xfrm>
          <a:prstGeom prst="rect">
            <a:avLst/>
          </a:prstGeom>
        </p:spPr>
        <p:txBody>
          <a:bodyPr wrap="square">
            <a:spAutoFit/>
          </a:bodyPr>
          <a:lstStyle/>
          <a:p>
            <a:r>
              <a:rPr lang="de-DE" sz="1600" b="1" dirty="0">
                <a:solidFill>
                  <a:schemeClr val="bg1">
                    <a:lumMod val="75000"/>
                  </a:schemeClr>
                </a:solidFill>
                <a:latin typeface="Arial" panose="020B0604020202020204" pitchFamily="34" charset="0"/>
                <a:cs typeface="Arial" panose="020B0604020202020204" pitchFamily="34" charset="0"/>
              </a:rPr>
              <a:t>Unterstützungsbedarfe der Kirchengemeinden: </a:t>
            </a:r>
          </a:p>
          <a:p>
            <a:r>
              <a:rPr lang="de-DE" sz="1600" b="1" dirty="0">
                <a:solidFill>
                  <a:schemeClr val="bg1">
                    <a:lumMod val="75000"/>
                  </a:schemeClr>
                </a:solidFill>
                <a:latin typeface="Arial" panose="020B0604020202020204" pitchFamily="34" charset="0"/>
                <a:cs typeface="Arial" panose="020B0604020202020204" pitchFamily="34" charset="0"/>
              </a:rPr>
              <a:t>(Top 10)</a:t>
            </a:r>
          </a:p>
          <a:p>
            <a:endParaRPr lang="de-DE" sz="1600" b="1" dirty="0">
              <a:solidFill>
                <a:schemeClr val="bg1">
                  <a:lumMod val="75000"/>
                </a:schemeClr>
              </a:solidFill>
              <a:latin typeface="Arial" panose="020B0604020202020204" pitchFamily="34" charset="0"/>
              <a:cs typeface="Arial" panose="020B0604020202020204" pitchFamily="34" charset="0"/>
            </a:endParaRPr>
          </a:p>
          <a:p>
            <a:pPr lvl="0">
              <a:defRPr/>
            </a:pPr>
            <a:r>
              <a:rPr lang="de-DE" sz="1200" b="1" dirty="0">
                <a:solidFill>
                  <a:schemeClr val="tx2">
                    <a:lumMod val="75000"/>
                  </a:schemeClr>
                </a:solidFill>
                <a:latin typeface="Arial" panose="020B0604020202020204" pitchFamily="34" charset="0"/>
                <a:cs typeface="Arial" panose="020B0604020202020204" pitchFamily="34" charset="0"/>
              </a:rPr>
              <a:t>Durchführung von Grund- und Aufbaukursen </a:t>
            </a:r>
          </a:p>
          <a:p>
            <a:pPr lvl="0">
              <a:defRPr/>
            </a:pPr>
            <a:r>
              <a:rPr lang="de-DE" sz="1200" b="1" dirty="0">
                <a:solidFill>
                  <a:schemeClr val="tx2">
                    <a:lumMod val="75000"/>
                  </a:schemeClr>
                </a:solidFill>
                <a:latin typeface="Arial" panose="020B0604020202020204" pitchFamily="34" charset="0"/>
                <a:cs typeface="Arial" panose="020B0604020202020204" pitchFamily="34" charset="0"/>
              </a:rPr>
              <a:t>für JugendleiterInnen 				77,9 %</a:t>
            </a:r>
          </a:p>
          <a:p>
            <a:pPr lvl="0">
              <a:defRPr/>
            </a:pPr>
            <a:r>
              <a:rPr lang="de-DE" sz="1200" b="1" dirty="0">
                <a:solidFill>
                  <a:schemeClr val="tx2">
                    <a:lumMod val="75000"/>
                  </a:schemeClr>
                </a:solidFill>
                <a:latin typeface="Arial" panose="020B0604020202020204" pitchFamily="34" charset="0"/>
                <a:cs typeface="Arial" panose="020B0604020202020204" pitchFamily="34" charset="0"/>
              </a:rPr>
              <a:t>Regelmäßige Fortbildung 			62,4 %</a:t>
            </a:r>
          </a:p>
          <a:p>
            <a:pPr lvl="0">
              <a:defRPr/>
            </a:pPr>
            <a:r>
              <a:rPr lang="de-DE" sz="1200" b="1" dirty="0">
                <a:solidFill>
                  <a:srgbClr val="00B050"/>
                </a:solidFill>
                <a:latin typeface="Arial" panose="020B0604020202020204" pitchFamily="34" charset="0"/>
                <a:cs typeface="Arial" panose="020B0604020202020204" pitchFamily="34" charset="0"/>
              </a:rPr>
              <a:t>Dekanatsweite Aktionen oder Veranstaltungen 		59,7 %</a:t>
            </a:r>
          </a:p>
          <a:p>
            <a:pPr lvl="0">
              <a:defRPr/>
            </a:pPr>
            <a:r>
              <a:rPr lang="de-DE" sz="1200" b="1" dirty="0">
                <a:solidFill>
                  <a:srgbClr val="00B050"/>
                </a:solidFill>
                <a:latin typeface="Arial" panose="020B0604020202020204" pitchFamily="34" charset="0"/>
                <a:cs typeface="Arial" panose="020B0604020202020204" pitchFamily="34" charset="0"/>
              </a:rPr>
              <a:t>Regelmäßige Netzwerktreffen (z. B. Dekanatsjugendkonvente) 	53%</a:t>
            </a:r>
          </a:p>
          <a:p>
            <a:pPr lvl="0">
              <a:defRPr/>
            </a:pPr>
            <a:r>
              <a:rPr lang="de-DE" sz="1200" b="1" dirty="0">
                <a:solidFill>
                  <a:srgbClr val="C28D2D"/>
                </a:solidFill>
                <a:latin typeface="Arial" panose="020B0604020202020204" pitchFamily="34" charset="0"/>
                <a:cs typeface="Arial" panose="020B0604020202020204" pitchFamily="34" charset="0"/>
              </a:rPr>
              <a:t>Zuschussunterstützung 				51,7%</a:t>
            </a:r>
          </a:p>
          <a:p>
            <a:pPr>
              <a:defRPr/>
            </a:pPr>
            <a:r>
              <a:rPr lang="de-DE" sz="1200" b="1" dirty="0">
                <a:solidFill>
                  <a:schemeClr val="accent5">
                    <a:lumMod val="75000"/>
                  </a:schemeClr>
                </a:solidFill>
                <a:latin typeface="Arial" panose="020B0604020202020204" pitchFamily="34" charset="0"/>
                <a:cs typeface="Arial" panose="020B0604020202020204" pitchFamily="34" charset="0"/>
              </a:rPr>
              <a:t>Beratung und Begleitung  			51,7 %</a:t>
            </a:r>
          </a:p>
          <a:p>
            <a:pPr>
              <a:defRPr/>
            </a:pPr>
            <a:r>
              <a:rPr lang="de-DE" sz="1200" b="1" dirty="0">
                <a:solidFill>
                  <a:schemeClr val="accent5">
                    <a:lumMod val="75000"/>
                  </a:schemeClr>
                </a:solidFill>
                <a:latin typeface="Arial" panose="020B0604020202020204" pitchFamily="34" charset="0"/>
                <a:cs typeface="Arial" panose="020B0604020202020204" pitchFamily="34" charset="0"/>
              </a:rPr>
              <a:t>Regelmäßiger Austausch über Best-Practice-Beispiele 	47,7%</a:t>
            </a:r>
          </a:p>
          <a:p>
            <a:pPr lvl="0">
              <a:defRPr/>
            </a:pPr>
            <a:r>
              <a:rPr lang="de-DE" sz="1200" b="1" dirty="0">
                <a:solidFill>
                  <a:schemeClr val="accent5">
                    <a:lumMod val="75000"/>
                  </a:schemeClr>
                </a:solidFill>
                <a:latin typeface="Arial" panose="020B0604020202020204" pitchFamily="34" charset="0"/>
                <a:cs typeface="Arial" panose="020B0604020202020204" pitchFamily="34" charset="0"/>
              </a:rPr>
              <a:t>Entwicklung zeit- und jugendgemäßer  Formen biblischer </a:t>
            </a:r>
          </a:p>
          <a:p>
            <a:pPr lvl="0">
              <a:defRPr/>
            </a:pPr>
            <a:r>
              <a:rPr lang="de-DE" sz="1200" b="1" dirty="0">
                <a:solidFill>
                  <a:schemeClr val="accent5">
                    <a:lumMod val="75000"/>
                  </a:schemeClr>
                </a:solidFill>
                <a:latin typeface="Arial" panose="020B0604020202020204" pitchFamily="34" charset="0"/>
                <a:cs typeface="Arial" panose="020B0604020202020204" pitchFamily="34" charset="0"/>
              </a:rPr>
              <a:t>Verkündigung				46,3%</a:t>
            </a:r>
          </a:p>
          <a:p>
            <a:pPr lvl="0">
              <a:defRPr/>
            </a:pPr>
            <a:r>
              <a:rPr lang="de-DE" sz="1200" b="1" dirty="0">
                <a:solidFill>
                  <a:schemeClr val="accent5">
                    <a:lumMod val="75000"/>
                  </a:schemeClr>
                </a:solidFill>
                <a:latin typeface="Arial" panose="020B0604020202020204" pitchFamily="34" charset="0"/>
                <a:cs typeface="Arial" panose="020B0604020202020204" pitchFamily="34" charset="0"/>
              </a:rPr>
              <a:t>Unterstützung bei Durchführung von Aktionen 		44,3 %</a:t>
            </a:r>
          </a:p>
          <a:p>
            <a:pPr lvl="0">
              <a:defRPr/>
            </a:pPr>
            <a:r>
              <a:rPr lang="de-DE" sz="1200" b="1" dirty="0">
                <a:solidFill>
                  <a:srgbClr val="C28D2D"/>
                </a:solidFill>
                <a:latin typeface="Arial" panose="020B0604020202020204" pitchFamily="34" charset="0"/>
                <a:cs typeface="Arial" panose="020B0604020202020204" pitchFamily="34" charset="0"/>
              </a:rPr>
              <a:t>Öffentlichkeitsarbeit 				40%</a:t>
            </a:r>
          </a:p>
          <a:p>
            <a:endParaRPr lang="de-DE" sz="1400" b="1"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0433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0D76D89-693F-48D7-8D3E-CA3B2F4AA9A4}"/>
              </a:ext>
            </a:extLst>
          </p:cNvPr>
          <p:cNvSpPr>
            <a:spLocks noGrp="1"/>
          </p:cNvSpPr>
          <p:nvPr>
            <p:ph type="title"/>
          </p:nvPr>
        </p:nvSpPr>
        <p:spPr/>
        <p:txBody>
          <a:bodyPr/>
          <a:lstStyle/>
          <a:p>
            <a:r>
              <a:rPr lang="de-DE" sz="2400" dirty="0"/>
              <a:t>Wichtigkeit der Arbeitsfelder aus Sicht der Kirchengemeinden</a:t>
            </a:r>
          </a:p>
        </p:txBody>
      </p:sp>
      <p:sp>
        <p:nvSpPr>
          <p:cNvPr id="5" name="Rechteck 4">
            <a:extLst>
              <a:ext uri="{FF2B5EF4-FFF2-40B4-BE49-F238E27FC236}">
                <a16:creationId xmlns:a16="http://schemas.microsoft.com/office/drawing/2014/main" xmlns="" id="{D09442C8-4ECA-49F0-9A5F-0D3BCF3F4192}"/>
              </a:ext>
            </a:extLst>
          </p:cNvPr>
          <p:cNvSpPr/>
          <p:nvPr/>
        </p:nvSpPr>
        <p:spPr>
          <a:xfrm>
            <a:off x="6804248" y="1330325"/>
            <a:ext cx="648072" cy="161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xmlns="" id="{BCB09893-95DD-4B9D-94DB-23927770C22D}"/>
              </a:ext>
            </a:extLst>
          </p:cNvPr>
          <p:cNvSpPr/>
          <p:nvPr/>
        </p:nvSpPr>
        <p:spPr>
          <a:xfrm>
            <a:off x="3563888" y="2859782"/>
            <a:ext cx="43204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Inhaltsplatzhalter 7">
            <a:extLst>
              <a:ext uri="{FF2B5EF4-FFF2-40B4-BE49-F238E27FC236}">
                <a16:creationId xmlns:a16="http://schemas.microsoft.com/office/drawing/2014/main" xmlns="" id="{F48E0C13-2E04-4F92-A8EF-627546650A4A}"/>
              </a:ext>
            </a:extLst>
          </p:cNvPr>
          <p:cNvSpPr>
            <a:spLocks noGrp="1"/>
          </p:cNvSpPr>
          <p:nvPr>
            <p:ph idx="1"/>
          </p:nvPr>
        </p:nvSpPr>
        <p:spPr>
          <a:xfrm>
            <a:off x="611560" y="1410977"/>
            <a:ext cx="8229600" cy="3265010"/>
          </a:xfrm>
        </p:spPr>
        <p:txBody>
          <a:bodyPr>
            <a:normAutofit fontScale="70000" lnSpcReduction="20000"/>
          </a:bodyPr>
          <a:lstStyle/>
          <a:p>
            <a:pPr marL="0" indent="0">
              <a:buNone/>
            </a:pPr>
            <a:r>
              <a:rPr lang="de-DE" dirty="0"/>
              <a:t>Am wichtigsten bewertet:</a:t>
            </a:r>
          </a:p>
          <a:p>
            <a:pPr marL="0" indent="0">
              <a:buNone/>
            </a:pPr>
            <a:r>
              <a:rPr lang="de-DE" dirty="0" err="1">
                <a:solidFill>
                  <a:srgbClr val="C28D2D"/>
                </a:solidFill>
              </a:rPr>
              <a:t>Mitarbeitendenbildung</a:t>
            </a:r>
            <a:r>
              <a:rPr lang="de-DE" dirty="0">
                <a:solidFill>
                  <a:srgbClr val="C28D2D"/>
                </a:solidFill>
              </a:rPr>
              <a:t> </a:t>
            </a:r>
            <a:r>
              <a:rPr lang="de-DE" dirty="0" smtClean="0">
                <a:solidFill>
                  <a:srgbClr val="C28D2D"/>
                </a:solidFill>
              </a:rPr>
              <a:t>(MW </a:t>
            </a:r>
            <a:r>
              <a:rPr lang="de-DE" dirty="0">
                <a:solidFill>
                  <a:srgbClr val="C28D2D"/>
                </a:solidFill>
              </a:rPr>
              <a:t>1,9)</a:t>
            </a:r>
          </a:p>
          <a:p>
            <a:pPr marL="0" indent="0">
              <a:buNone/>
            </a:pPr>
            <a:r>
              <a:rPr lang="de-DE" dirty="0">
                <a:solidFill>
                  <a:srgbClr val="C28D2D"/>
                </a:solidFill>
              </a:rPr>
              <a:t>Freizeiten/Ferienmaßnahmen (MW 2,5)</a:t>
            </a:r>
          </a:p>
          <a:p>
            <a:pPr marL="0" indent="0">
              <a:buNone/>
            </a:pPr>
            <a:r>
              <a:rPr lang="de-DE" dirty="0">
                <a:solidFill>
                  <a:srgbClr val="C28D2D"/>
                </a:solidFill>
              </a:rPr>
              <a:t>Veranstaltungen/Events/Projekte (MW 2,5). </a:t>
            </a:r>
          </a:p>
          <a:p>
            <a:endParaRPr lang="de-DE" dirty="0"/>
          </a:p>
          <a:p>
            <a:pPr marL="0" indent="0">
              <a:buNone/>
            </a:pPr>
            <a:r>
              <a:rPr lang="de-DE" dirty="0"/>
              <a:t>Als weniger wichtige Arbeitsfelder werden bewertet:</a:t>
            </a:r>
          </a:p>
          <a:p>
            <a:pPr marL="0" indent="0">
              <a:buNone/>
            </a:pPr>
            <a:r>
              <a:rPr lang="de-DE" dirty="0">
                <a:solidFill>
                  <a:srgbClr val="C28D2D"/>
                </a:solidFill>
              </a:rPr>
              <a:t>Gremien/Vertretung/Leitungshandeln (MW 3,2)</a:t>
            </a:r>
          </a:p>
          <a:p>
            <a:pPr marL="0" indent="0">
              <a:buNone/>
            </a:pPr>
            <a:r>
              <a:rPr lang="de-DE" dirty="0">
                <a:solidFill>
                  <a:srgbClr val="C28D2D"/>
                </a:solidFill>
              </a:rPr>
              <a:t>die Partnerschaftsarbeit (MW 4,0) </a:t>
            </a:r>
          </a:p>
          <a:p>
            <a:pPr marL="0" indent="0">
              <a:buNone/>
            </a:pPr>
            <a:r>
              <a:rPr lang="de-DE" dirty="0">
                <a:solidFill>
                  <a:srgbClr val="C28D2D"/>
                </a:solidFill>
              </a:rPr>
              <a:t>schulbezogene Jugendarbeit (MW 4,2) </a:t>
            </a:r>
          </a:p>
        </p:txBody>
      </p:sp>
    </p:spTree>
    <p:extLst>
      <p:ext uri="{BB962C8B-B14F-4D97-AF65-F5344CB8AC3E}">
        <p14:creationId xmlns:p14="http://schemas.microsoft.com/office/powerpoint/2010/main" val="776241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Differenzierung in den Bedarfen</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028979590"/>
              </p:ext>
            </p:extLst>
          </p:nvPr>
        </p:nvGraphicFramePr>
        <p:xfrm>
          <a:off x="2483768" y="1275606"/>
          <a:ext cx="6491064" cy="331861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p:cNvSpPr txBox="1"/>
          <p:nvPr/>
        </p:nvSpPr>
        <p:spPr>
          <a:xfrm>
            <a:off x="251520" y="1707654"/>
            <a:ext cx="2376264" cy="2739211"/>
          </a:xfrm>
          <a:prstGeom prst="rect">
            <a:avLst/>
          </a:prstGeom>
          <a:noFill/>
        </p:spPr>
        <p:txBody>
          <a:bodyPr wrap="square" rtlCol="0">
            <a:spAutoFit/>
          </a:bodyPr>
          <a:lstStyle/>
          <a:p>
            <a:pPr algn="ctr"/>
            <a:r>
              <a:rPr lang="de-DE" sz="5400" b="1" dirty="0" smtClean="0">
                <a:solidFill>
                  <a:schemeClr val="accent5">
                    <a:lumMod val="75000"/>
                  </a:schemeClr>
                </a:solidFill>
              </a:rPr>
              <a:t>60,5 %</a:t>
            </a:r>
          </a:p>
          <a:p>
            <a:r>
              <a:rPr lang="de-DE" dirty="0" smtClean="0"/>
              <a:t>der </a:t>
            </a:r>
            <a:r>
              <a:rPr lang="de-DE" dirty="0" err="1" smtClean="0"/>
              <a:t>Pfarrer_innen</a:t>
            </a:r>
            <a:r>
              <a:rPr lang="de-DE" dirty="0" smtClean="0"/>
              <a:t> wünschen sich </a:t>
            </a:r>
            <a:r>
              <a:rPr lang="de-DE" dirty="0" smtClean="0">
                <a:solidFill>
                  <a:schemeClr val="accent5">
                    <a:lumMod val="75000"/>
                  </a:schemeClr>
                </a:solidFill>
              </a:rPr>
              <a:t>Beratung und Begleitung </a:t>
            </a:r>
            <a:r>
              <a:rPr lang="de-DE" dirty="0" smtClean="0"/>
              <a:t>für ihre Gemeinde.</a:t>
            </a:r>
            <a:r>
              <a:rPr lang="de-DE" dirty="0" smtClean="0">
                <a:solidFill>
                  <a:schemeClr val="accent5">
                    <a:lumMod val="75000"/>
                  </a:schemeClr>
                </a:solidFill>
              </a:rPr>
              <a:t> </a:t>
            </a:r>
          </a:p>
          <a:p>
            <a:r>
              <a:rPr lang="de-DE" sz="1400" dirty="0" smtClean="0"/>
              <a:t>Hauptberufliche: 50%</a:t>
            </a:r>
          </a:p>
          <a:p>
            <a:r>
              <a:rPr lang="de-DE" sz="1400" dirty="0" smtClean="0"/>
              <a:t>Ehrenamtliche in KG: 20%</a:t>
            </a:r>
            <a:endParaRPr lang="de-DE" sz="1400" dirty="0"/>
          </a:p>
        </p:txBody>
      </p:sp>
    </p:spTree>
    <p:extLst>
      <p:ext uri="{BB962C8B-B14F-4D97-AF65-F5344CB8AC3E}">
        <p14:creationId xmlns:p14="http://schemas.microsoft.com/office/powerpoint/2010/main" val="281168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22796FA-DD66-4A41-9936-839914B4698F}"/>
              </a:ext>
            </a:extLst>
          </p:cNvPr>
          <p:cNvSpPr>
            <a:spLocks noGrp="1"/>
          </p:cNvSpPr>
          <p:nvPr>
            <p:ph type="title"/>
          </p:nvPr>
        </p:nvSpPr>
        <p:spPr>
          <a:xfrm>
            <a:off x="457200" y="123478"/>
            <a:ext cx="8229600" cy="857250"/>
          </a:xfrm>
        </p:spPr>
        <p:txBody>
          <a:bodyPr/>
          <a:lstStyle/>
          <a:p>
            <a:r>
              <a:rPr lang="de-DE" sz="2800" dirty="0"/>
              <a:t>Zusammenarbeit mit Mitgliedsverbänden</a:t>
            </a:r>
          </a:p>
        </p:txBody>
      </p:sp>
      <p:sp>
        <p:nvSpPr>
          <p:cNvPr id="5" name="Inhaltsplatzhalter 4">
            <a:extLst>
              <a:ext uri="{FF2B5EF4-FFF2-40B4-BE49-F238E27FC236}">
                <a16:creationId xmlns:a16="http://schemas.microsoft.com/office/drawing/2014/main" xmlns="" id="{96B51F90-4F95-4520-BCF0-18286DB633EB}"/>
              </a:ext>
            </a:extLst>
          </p:cNvPr>
          <p:cNvSpPr>
            <a:spLocks noGrp="1"/>
          </p:cNvSpPr>
          <p:nvPr>
            <p:ph idx="1"/>
          </p:nvPr>
        </p:nvSpPr>
        <p:spPr/>
        <p:txBody>
          <a:bodyPr>
            <a:normAutofit fontScale="55000" lnSpcReduction="20000"/>
          </a:bodyPr>
          <a:lstStyle/>
          <a:p>
            <a:pPr marL="0" indent="0">
              <a:buNone/>
            </a:pPr>
            <a:r>
              <a:rPr lang="de-DE" dirty="0"/>
              <a:t>42,9 % der Befragten, die in einem Mitgliedsverband aktiv sind und an der Jugendarbeitsstudie teilnahmen, gaben an, dass aktuell der Verband nicht mit dem Dekanatsjugendwerk kooperiert bzw. dessen (Unterstützungs-)Angebot in Anspruch nimmt </a:t>
            </a:r>
          </a:p>
          <a:p>
            <a:endParaRPr lang="de-DE" dirty="0"/>
          </a:p>
          <a:p>
            <a:pPr marL="0" indent="0">
              <a:buNone/>
            </a:pPr>
            <a:r>
              <a:rPr lang="de-DE" dirty="0">
                <a:solidFill>
                  <a:srgbClr val="C28D2D"/>
                </a:solidFill>
              </a:rPr>
              <a:t>Das Unterstützungsangebot des eig. Jugendverb. ist ausreichend 	(43,3%). </a:t>
            </a:r>
          </a:p>
          <a:p>
            <a:pPr marL="0" indent="0">
              <a:buNone/>
            </a:pPr>
            <a:r>
              <a:rPr lang="de-DE" dirty="0">
                <a:solidFill>
                  <a:srgbClr val="C28D2D"/>
                </a:solidFill>
              </a:rPr>
              <a:t>Das Dekanatsjugendwerk ist nicht bekannt ist 			(33,3 %) </a:t>
            </a:r>
          </a:p>
          <a:p>
            <a:pPr marL="0" indent="0">
              <a:buNone/>
            </a:pPr>
            <a:r>
              <a:rPr lang="de-DE" dirty="0">
                <a:solidFill>
                  <a:srgbClr val="C28D2D"/>
                </a:solidFill>
              </a:rPr>
              <a:t>Unterstützung wird aktuell nicht benötigt 			(30,0 %)</a:t>
            </a:r>
          </a:p>
          <a:p>
            <a:pPr marL="0" indent="0">
              <a:buNone/>
            </a:pPr>
            <a:r>
              <a:rPr lang="de-DE" dirty="0">
                <a:solidFill>
                  <a:srgbClr val="C28D2D"/>
                </a:solidFill>
              </a:rPr>
              <a:t>Zusammenarbeit mit den Dekanatsjugendwerken </a:t>
            </a:r>
          </a:p>
          <a:p>
            <a:pPr marL="0" indent="0">
              <a:buNone/>
            </a:pPr>
            <a:r>
              <a:rPr lang="de-DE" dirty="0">
                <a:solidFill>
                  <a:srgbClr val="C28D2D"/>
                </a:solidFill>
              </a:rPr>
              <a:t>nicht in den Verbandsstrukturen vorgesehen 			(13,3 %) </a:t>
            </a:r>
          </a:p>
          <a:p>
            <a:pPr marL="0" indent="0">
              <a:buNone/>
            </a:pPr>
            <a:r>
              <a:rPr lang="de-DE" dirty="0">
                <a:solidFill>
                  <a:srgbClr val="C28D2D"/>
                </a:solidFill>
              </a:rPr>
              <a:t>Unterstützungsangebot des Amtes für Jugendarbeit ausreichend ist 	(13,3 %)</a:t>
            </a:r>
          </a:p>
        </p:txBody>
      </p:sp>
    </p:spTree>
    <p:extLst>
      <p:ext uri="{BB962C8B-B14F-4D97-AF65-F5344CB8AC3E}">
        <p14:creationId xmlns:p14="http://schemas.microsoft.com/office/powerpoint/2010/main" val="74237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22796FA-DD66-4A41-9936-839914B4698F}"/>
              </a:ext>
            </a:extLst>
          </p:cNvPr>
          <p:cNvSpPr>
            <a:spLocks noGrp="1"/>
          </p:cNvSpPr>
          <p:nvPr>
            <p:ph type="title"/>
          </p:nvPr>
        </p:nvSpPr>
        <p:spPr/>
        <p:txBody>
          <a:bodyPr/>
          <a:lstStyle/>
          <a:p>
            <a:r>
              <a:rPr lang="de-DE" sz="3200" dirty="0"/>
              <a:t>Struktur der Evangelischen Jugend in Bayern</a:t>
            </a:r>
          </a:p>
        </p:txBody>
      </p:sp>
      <p:pic>
        <p:nvPicPr>
          <p:cNvPr id="6" name="Inhaltsplatzhalter 5">
            <a:extLst>
              <a:ext uri="{FF2B5EF4-FFF2-40B4-BE49-F238E27FC236}">
                <a16:creationId xmlns:a16="http://schemas.microsoft.com/office/drawing/2014/main" xmlns="" id="{310F90DD-4D5E-4A5F-8014-624C4CD46240}"/>
              </a:ext>
            </a:extLst>
          </p:cNvPr>
          <p:cNvPicPr>
            <a:picLocks noGrp="1" noChangeAspect="1"/>
          </p:cNvPicPr>
          <p:nvPr>
            <p:ph idx="1"/>
          </p:nvPr>
        </p:nvPicPr>
        <p:blipFill>
          <a:blip r:embed="rId3"/>
          <a:stretch>
            <a:fillRect/>
          </a:stretch>
        </p:blipFill>
        <p:spPr>
          <a:xfrm>
            <a:off x="1403648" y="1491630"/>
            <a:ext cx="6412901" cy="2846528"/>
          </a:xfrm>
          <a:prstGeom prst="rect">
            <a:avLst/>
          </a:prstGeom>
        </p:spPr>
      </p:pic>
    </p:spTree>
    <p:extLst>
      <p:ext uri="{BB962C8B-B14F-4D97-AF65-F5344CB8AC3E}">
        <p14:creationId xmlns:p14="http://schemas.microsoft.com/office/powerpoint/2010/main" val="3873990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2211710"/>
            <a:ext cx="8229600" cy="857250"/>
          </a:xfrm>
        </p:spPr>
        <p:txBody>
          <a:bodyPr/>
          <a:lstStyle/>
          <a:p>
            <a:r>
              <a:rPr lang="de-DE" sz="4400" b="1" dirty="0"/>
              <a:t>Handlungsempfehlungen</a:t>
            </a:r>
            <a:br>
              <a:rPr lang="de-DE" sz="4400" b="1" dirty="0"/>
            </a:br>
            <a:r>
              <a:rPr lang="de-DE" sz="4400" b="1" dirty="0"/>
              <a:t>für die Dekanatsebene</a:t>
            </a:r>
          </a:p>
        </p:txBody>
      </p:sp>
    </p:spTree>
    <p:extLst>
      <p:ext uri="{BB962C8B-B14F-4D97-AF65-F5344CB8AC3E}">
        <p14:creationId xmlns:p14="http://schemas.microsoft.com/office/powerpoint/2010/main" val="2461931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Fließende Grenzen in der Jugendarbeit gestalten</a:t>
            </a:r>
            <a:endParaRPr lang="de-DE" dirty="0"/>
          </a:p>
        </p:txBody>
      </p:sp>
      <p:sp>
        <p:nvSpPr>
          <p:cNvPr id="3" name="Inhaltsplatzhalter 2"/>
          <p:cNvSpPr>
            <a:spLocks noGrp="1"/>
          </p:cNvSpPr>
          <p:nvPr>
            <p:ph idx="1"/>
          </p:nvPr>
        </p:nvSpPr>
        <p:spPr>
          <a:xfrm>
            <a:off x="457200" y="1635646"/>
            <a:ext cx="8229600" cy="2958976"/>
          </a:xfrm>
        </p:spPr>
        <p:txBody>
          <a:bodyPr/>
          <a:lstStyle/>
          <a:p>
            <a:r>
              <a:rPr lang="de-DE" dirty="0"/>
              <a:t>Kooperation statt Versäulung (z.B. </a:t>
            </a:r>
            <a:r>
              <a:rPr lang="de-DE" dirty="0" err="1"/>
              <a:t>KiGo</a:t>
            </a:r>
            <a:r>
              <a:rPr lang="de-DE" dirty="0"/>
              <a:t>, Konfi)</a:t>
            </a:r>
          </a:p>
          <a:p>
            <a:r>
              <a:rPr lang="de-DE" dirty="0"/>
              <a:t>Gemeinsame Konzeption aller Akteure in der Arbeit mit jungen Menschen im DB</a:t>
            </a:r>
          </a:p>
          <a:p>
            <a:r>
              <a:rPr lang="de-DE" dirty="0"/>
              <a:t>Scharnierfunktion der Jugendwerke</a:t>
            </a:r>
          </a:p>
        </p:txBody>
      </p:sp>
      <p:sp>
        <p:nvSpPr>
          <p:cNvPr id="4" name="Pfeil: nach rechts 3">
            <a:extLst>
              <a:ext uri="{FF2B5EF4-FFF2-40B4-BE49-F238E27FC236}">
                <a16:creationId xmlns:a16="http://schemas.microsoft.com/office/drawing/2014/main" xmlns="" id="{4589E87A-8D8E-4A53-9E4D-96D6FF033FC3}"/>
              </a:ext>
            </a:extLst>
          </p:cNvPr>
          <p:cNvSpPr/>
          <p:nvPr/>
        </p:nvSpPr>
        <p:spPr>
          <a:xfrm>
            <a:off x="107504" y="526591"/>
            <a:ext cx="288032" cy="216024"/>
          </a:xfrm>
          <a:prstGeom prst="rightArrow">
            <a:avLst/>
          </a:prstGeom>
          <a:solidFill>
            <a:srgbClr val="C6168D"/>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68845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Qualität der Zusammenarbeit vor Ort sichern</a:t>
            </a:r>
          </a:p>
        </p:txBody>
      </p:sp>
      <p:sp>
        <p:nvSpPr>
          <p:cNvPr id="3" name="Inhaltsplatzhalter 2"/>
          <p:cNvSpPr>
            <a:spLocks noGrp="1"/>
          </p:cNvSpPr>
          <p:nvPr>
            <p:ph idx="1"/>
          </p:nvPr>
        </p:nvSpPr>
        <p:spPr/>
        <p:txBody>
          <a:bodyPr/>
          <a:lstStyle/>
          <a:p>
            <a:r>
              <a:rPr lang="de-DE" dirty="0"/>
              <a:t>Miteinander von Gemeinden, Jugendwerken und Mitgliedsverbänden: Nähe und Kenntnis</a:t>
            </a:r>
          </a:p>
          <a:p>
            <a:r>
              <a:rPr lang="de-DE" dirty="0"/>
              <a:t>Förderung der Vielfalt der Basisarbeit durch Dekanatsjugendreferent_innen</a:t>
            </a:r>
          </a:p>
          <a:p>
            <a:r>
              <a:rPr lang="de-DE" dirty="0"/>
              <a:t>Jugend(</a:t>
            </a:r>
            <a:r>
              <a:rPr lang="de-DE" dirty="0" err="1"/>
              <a:t>arbeit</a:t>
            </a:r>
            <a:r>
              <a:rPr lang="de-DE" dirty="0"/>
              <a:t>) bei Leitungsentscheidungen beteiligen</a:t>
            </a:r>
          </a:p>
        </p:txBody>
      </p:sp>
      <p:sp>
        <p:nvSpPr>
          <p:cNvPr id="4" name="Pfeil: nach rechts 3">
            <a:extLst>
              <a:ext uri="{FF2B5EF4-FFF2-40B4-BE49-F238E27FC236}">
                <a16:creationId xmlns:a16="http://schemas.microsoft.com/office/drawing/2014/main" xmlns="" id="{1A9224A1-A47E-434C-9557-15774EC6C156}"/>
              </a:ext>
            </a:extLst>
          </p:cNvPr>
          <p:cNvSpPr/>
          <p:nvPr/>
        </p:nvSpPr>
        <p:spPr>
          <a:xfrm>
            <a:off x="107504" y="526591"/>
            <a:ext cx="288032" cy="216024"/>
          </a:xfrm>
          <a:prstGeom prst="rightArrow">
            <a:avLst/>
          </a:prstGeom>
          <a:solidFill>
            <a:srgbClr val="C6168D"/>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32064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Ressourcen von Hauptberuflichen und Ehrenamtlichen beachten</a:t>
            </a:r>
          </a:p>
        </p:txBody>
      </p:sp>
      <p:sp>
        <p:nvSpPr>
          <p:cNvPr id="3" name="Inhaltsplatzhalter 2"/>
          <p:cNvSpPr>
            <a:spLocks noGrp="1"/>
          </p:cNvSpPr>
          <p:nvPr>
            <p:ph idx="1"/>
          </p:nvPr>
        </p:nvSpPr>
        <p:spPr/>
        <p:txBody>
          <a:bodyPr/>
          <a:lstStyle/>
          <a:p>
            <a:r>
              <a:rPr lang="de-DE" dirty="0"/>
              <a:t>Vernetzungsstrukturen überprüfen – Zeitbedarf und Ertrag abwägen</a:t>
            </a:r>
          </a:p>
          <a:p>
            <a:r>
              <a:rPr lang="de-DE" dirty="0"/>
              <a:t>Regionale Konzepte für Vernetzung und Zusammenarbeit (Ziele, Formen)</a:t>
            </a:r>
          </a:p>
        </p:txBody>
      </p:sp>
      <p:sp>
        <p:nvSpPr>
          <p:cNvPr id="4" name="Pfeil: nach rechts 3">
            <a:extLst>
              <a:ext uri="{FF2B5EF4-FFF2-40B4-BE49-F238E27FC236}">
                <a16:creationId xmlns:a16="http://schemas.microsoft.com/office/drawing/2014/main" xmlns="" id="{F3320D0C-A23F-4896-A6E4-74F5AF52A0CF}"/>
              </a:ext>
            </a:extLst>
          </p:cNvPr>
          <p:cNvSpPr/>
          <p:nvPr/>
        </p:nvSpPr>
        <p:spPr>
          <a:xfrm>
            <a:off x="107504" y="526591"/>
            <a:ext cx="288032" cy="216024"/>
          </a:xfrm>
          <a:prstGeom prst="rightArrow">
            <a:avLst/>
          </a:prstGeom>
          <a:solidFill>
            <a:srgbClr val="C6168D"/>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98720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Ehrenamtliche und Hauptberufliche gemeinsam in Verantwortung bringen</a:t>
            </a:r>
          </a:p>
        </p:txBody>
      </p:sp>
      <p:sp>
        <p:nvSpPr>
          <p:cNvPr id="3" name="Inhaltsplatzhalter 2"/>
          <p:cNvSpPr>
            <a:spLocks noGrp="1"/>
          </p:cNvSpPr>
          <p:nvPr>
            <p:ph idx="1"/>
          </p:nvPr>
        </p:nvSpPr>
        <p:spPr/>
        <p:txBody>
          <a:bodyPr>
            <a:normAutofit lnSpcReduction="10000"/>
          </a:bodyPr>
          <a:lstStyle/>
          <a:p>
            <a:r>
              <a:rPr lang="de-DE" dirty="0"/>
              <a:t>Hauptberufliche als Kristallisationskern für das Ehrenamt</a:t>
            </a:r>
          </a:p>
          <a:p>
            <a:r>
              <a:rPr lang="de-DE" dirty="0"/>
              <a:t>Jugendarbeit braucht Verantwortliche vor Ort</a:t>
            </a:r>
          </a:p>
          <a:p>
            <a:r>
              <a:rPr lang="de-DE" dirty="0"/>
              <a:t>Neue Modelle des Zusammenspiels von Dekanats- und Gemeindeebene</a:t>
            </a:r>
          </a:p>
          <a:p>
            <a:r>
              <a:rPr lang="de-DE" dirty="0"/>
              <a:t>Fokus weiterhin: Ehrenamt</a:t>
            </a:r>
          </a:p>
        </p:txBody>
      </p:sp>
      <p:sp>
        <p:nvSpPr>
          <p:cNvPr id="4" name="Pfeil: nach rechts 3">
            <a:extLst>
              <a:ext uri="{FF2B5EF4-FFF2-40B4-BE49-F238E27FC236}">
                <a16:creationId xmlns:a16="http://schemas.microsoft.com/office/drawing/2014/main" xmlns="" id="{5D1667DF-E515-4F94-BA52-CC638AF33DDE}"/>
              </a:ext>
            </a:extLst>
          </p:cNvPr>
          <p:cNvSpPr/>
          <p:nvPr/>
        </p:nvSpPr>
        <p:spPr>
          <a:xfrm>
            <a:off x="107504" y="526591"/>
            <a:ext cx="288032" cy="216024"/>
          </a:xfrm>
          <a:prstGeom prst="rightArrow">
            <a:avLst/>
          </a:prstGeom>
          <a:solidFill>
            <a:srgbClr val="C6168D"/>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51163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681DDE4-1CAC-4976-8A17-F78E3C59A468}"/>
              </a:ext>
            </a:extLst>
          </p:cNvPr>
          <p:cNvSpPr>
            <a:spLocks noGrp="1"/>
          </p:cNvSpPr>
          <p:nvPr>
            <p:ph type="title"/>
          </p:nvPr>
        </p:nvSpPr>
        <p:spPr/>
        <p:txBody>
          <a:bodyPr/>
          <a:lstStyle/>
          <a:p>
            <a:r>
              <a:rPr lang="de-DE" dirty="0"/>
              <a:t>Fragestellungen</a:t>
            </a:r>
          </a:p>
        </p:txBody>
      </p:sp>
      <p:sp>
        <p:nvSpPr>
          <p:cNvPr id="3" name="Inhaltsplatzhalter 2">
            <a:extLst>
              <a:ext uri="{FF2B5EF4-FFF2-40B4-BE49-F238E27FC236}">
                <a16:creationId xmlns:a16="http://schemas.microsoft.com/office/drawing/2014/main" xmlns="" id="{E2465CC7-FA2D-4501-8A82-D7AAF71114DA}"/>
              </a:ext>
            </a:extLst>
          </p:cNvPr>
          <p:cNvSpPr>
            <a:spLocks noGrp="1"/>
          </p:cNvSpPr>
          <p:nvPr>
            <p:ph idx="1"/>
          </p:nvPr>
        </p:nvSpPr>
        <p:spPr/>
        <p:txBody>
          <a:bodyPr>
            <a:normAutofit fontScale="70000" lnSpcReduction="20000"/>
          </a:bodyPr>
          <a:lstStyle/>
          <a:p>
            <a:pPr>
              <a:spcBef>
                <a:spcPts val="1200"/>
              </a:spcBef>
              <a:buFont typeface="Symbol" panose="05050102010706020507" pitchFamily="18" charset="2"/>
              <a:buChar char="-"/>
            </a:pPr>
            <a:r>
              <a:rPr lang="de-DE" dirty="0"/>
              <a:t>Welche Unterstützungsformate durch den landesweiten Dienst und durch Dekanatsjugendwerke tragen zum Gelingen evangelischer Kinder- und Jugendarbeit bei?</a:t>
            </a:r>
          </a:p>
          <a:p>
            <a:pPr>
              <a:spcBef>
                <a:spcPts val="1200"/>
              </a:spcBef>
              <a:buFont typeface="Symbol" panose="05050102010706020507" pitchFamily="18" charset="2"/>
              <a:buChar char="-"/>
            </a:pPr>
            <a:r>
              <a:rPr lang="de-DE" dirty="0"/>
              <a:t>Wie kann das Zusammenwirken der Akteure evangelischer Jugendarbeit auf Gemeinde-, Dekanats- und Landesebene sowie mit den Mitgliedsverbänden gefördert werden?</a:t>
            </a:r>
          </a:p>
          <a:p>
            <a:pPr>
              <a:spcBef>
                <a:spcPts val="1200"/>
              </a:spcBef>
              <a:buFont typeface="Symbol" panose="05050102010706020507" pitchFamily="18" charset="2"/>
              <a:buChar char="-"/>
            </a:pPr>
            <a:r>
              <a:rPr lang="de-DE" dirty="0"/>
              <a:t>Welche Angebote haben sich besonders bewährt?</a:t>
            </a:r>
          </a:p>
          <a:p>
            <a:pPr>
              <a:spcBef>
                <a:spcPts val="1200"/>
              </a:spcBef>
              <a:buFont typeface="Symbol" panose="05050102010706020507" pitchFamily="18" charset="2"/>
              <a:buChar char="-"/>
            </a:pPr>
            <a:r>
              <a:rPr lang="de-DE" dirty="0"/>
              <a:t>In welchen Bereichen ist stärkere Unterstützung nötig?</a:t>
            </a:r>
          </a:p>
          <a:p>
            <a:pPr>
              <a:spcBef>
                <a:spcPts val="1200"/>
              </a:spcBef>
              <a:buFont typeface="Symbol" panose="05050102010706020507" pitchFamily="18" charset="2"/>
              <a:buChar char="-"/>
            </a:pPr>
            <a:r>
              <a:rPr lang="de-DE" dirty="0"/>
              <a:t>Was wird als weniger relevant eingestuft?</a:t>
            </a:r>
          </a:p>
          <a:p>
            <a:endParaRPr lang="de-DE" dirty="0"/>
          </a:p>
        </p:txBody>
      </p:sp>
    </p:spTree>
    <p:extLst>
      <p:ext uri="{BB962C8B-B14F-4D97-AF65-F5344CB8AC3E}">
        <p14:creationId xmlns:p14="http://schemas.microsoft.com/office/powerpoint/2010/main" val="1110202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Kirche und Jugendverband: </a:t>
            </a:r>
            <a:br>
              <a:rPr lang="de-DE" sz="3200" dirty="0"/>
            </a:br>
            <a:r>
              <a:rPr lang="de-DE" sz="3200" dirty="0"/>
              <a:t>Integrale Identität nutzen</a:t>
            </a:r>
          </a:p>
        </p:txBody>
      </p:sp>
      <p:sp>
        <p:nvSpPr>
          <p:cNvPr id="3" name="Inhaltsplatzhalter 2"/>
          <p:cNvSpPr>
            <a:spLocks noGrp="1"/>
          </p:cNvSpPr>
          <p:nvPr>
            <p:ph idx="1"/>
          </p:nvPr>
        </p:nvSpPr>
        <p:spPr/>
        <p:txBody>
          <a:bodyPr>
            <a:normAutofit fontScale="85000" lnSpcReduction="20000"/>
          </a:bodyPr>
          <a:lstStyle/>
          <a:p>
            <a:r>
              <a:rPr lang="de-DE" dirty="0"/>
              <a:t>Integrales Selbstverständnis pflegen: „Wir sind immer Kirche und Jugendverband zugleich“</a:t>
            </a:r>
          </a:p>
          <a:p>
            <a:pPr lvl="1"/>
            <a:r>
              <a:rPr lang="de-DE" dirty="0"/>
              <a:t>Starke Beteiligung junger Menschen in Kirche</a:t>
            </a:r>
          </a:p>
          <a:p>
            <a:pPr lvl="1"/>
            <a:r>
              <a:rPr lang="de-DE" dirty="0"/>
              <a:t>Klares christliches Profil des Jugendverbands</a:t>
            </a:r>
          </a:p>
          <a:p>
            <a:r>
              <a:rPr lang="de-DE" dirty="0"/>
              <a:t>Die konkreten Strukturen vor Ort sind kein Selbstzweck, sondern können frei im Sinne der integralen Identität gestaltet werden.</a:t>
            </a:r>
          </a:p>
          <a:p>
            <a:r>
              <a:rPr lang="de-DE" dirty="0"/>
              <a:t>Jugendpolitik als Aspekt integraler Identität schärfen</a:t>
            </a:r>
          </a:p>
          <a:p>
            <a:endParaRPr lang="de-DE" dirty="0"/>
          </a:p>
        </p:txBody>
      </p:sp>
      <p:sp>
        <p:nvSpPr>
          <p:cNvPr id="4" name="Pfeil: nach rechts 3">
            <a:extLst>
              <a:ext uri="{FF2B5EF4-FFF2-40B4-BE49-F238E27FC236}">
                <a16:creationId xmlns:a16="http://schemas.microsoft.com/office/drawing/2014/main" xmlns="" id="{98346D8F-1878-4F1C-9B7D-9520D444A0EF}"/>
              </a:ext>
            </a:extLst>
          </p:cNvPr>
          <p:cNvSpPr/>
          <p:nvPr/>
        </p:nvSpPr>
        <p:spPr>
          <a:xfrm>
            <a:off x="107504" y="526591"/>
            <a:ext cx="288032" cy="216024"/>
          </a:xfrm>
          <a:prstGeom prst="rightArrow">
            <a:avLst/>
          </a:prstGeom>
          <a:solidFill>
            <a:srgbClr val="C6168D"/>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12914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Integrale Identität: </a:t>
            </a:r>
            <a:br>
              <a:rPr lang="de-DE" sz="3200" dirty="0"/>
            </a:br>
            <a:r>
              <a:rPr lang="de-DE" sz="3200" dirty="0"/>
              <a:t>Mitgliedsverbände und Gemeindejugend</a:t>
            </a:r>
          </a:p>
        </p:txBody>
      </p:sp>
      <p:sp>
        <p:nvSpPr>
          <p:cNvPr id="3" name="Inhaltsplatzhalter 2"/>
          <p:cNvSpPr>
            <a:spLocks noGrp="1"/>
          </p:cNvSpPr>
          <p:nvPr>
            <p:ph idx="1"/>
          </p:nvPr>
        </p:nvSpPr>
        <p:spPr/>
        <p:txBody>
          <a:bodyPr>
            <a:normAutofit/>
          </a:bodyPr>
          <a:lstStyle/>
          <a:p>
            <a:r>
              <a:rPr lang="de-DE" dirty="0"/>
              <a:t>Angebote von Mitgliedsverbänden und Gemeindejugend ergänzen einander</a:t>
            </a:r>
          </a:p>
          <a:p>
            <a:r>
              <a:rPr lang="de-DE" dirty="0"/>
              <a:t>Ein gutes Miteinander braucht Kontakte und Beziehungen</a:t>
            </a:r>
          </a:p>
          <a:p>
            <a:r>
              <a:rPr lang="de-DE" dirty="0"/>
              <a:t>Vielfalt als Schatz</a:t>
            </a:r>
          </a:p>
          <a:p>
            <a:pPr marL="0" indent="0" algn="r">
              <a:buNone/>
            </a:pPr>
            <a:r>
              <a:rPr lang="de-DE" sz="1800" dirty="0">
                <a:hlinkClick r:id="rId3" action="ppaction://hlinksldjump"/>
              </a:rPr>
              <a:t>Ende</a:t>
            </a:r>
            <a:r>
              <a:rPr lang="de-DE" sz="1800" dirty="0"/>
              <a:t> oder </a:t>
            </a:r>
            <a:r>
              <a:rPr lang="de-DE" sz="1800" i="1" dirty="0">
                <a:hlinkClick r:id="rId4" action="ppaction://hlinksldjump"/>
              </a:rPr>
              <a:t>Weiter zu den Ergebnissen für die Landesebene</a:t>
            </a:r>
            <a:endParaRPr lang="de-DE" sz="1800" i="1" dirty="0"/>
          </a:p>
        </p:txBody>
      </p:sp>
      <p:sp>
        <p:nvSpPr>
          <p:cNvPr id="4" name="Pfeil: nach rechts 3">
            <a:extLst>
              <a:ext uri="{FF2B5EF4-FFF2-40B4-BE49-F238E27FC236}">
                <a16:creationId xmlns:a16="http://schemas.microsoft.com/office/drawing/2014/main" xmlns="" id="{B44EC2AE-69A5-4216-A516-240CDADC0D57}"/>
              </a:ext>
            </a:extLst>
          </p:cNvPr>
          <p:cNvSpPr/>
          <p:nvPr/>
        </p:nvSpPr>
        <p:spPr>
          <a:xfrm>
            <a:off x="107504" y="526591"/>
            <a:ext cx="288032" cy="216024"/>
          </a:xfrm>
          <a:prstGeom prst="rightArrow">
            <a:avLst/>
          </a:prstGeom>
          <a:solidFill>
            <a:srgbClr val="C6168D"/>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77294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2143125"/>
            <a:ext cx="8229600" cy="857250"/>
          </a:xfrm>
        </p:spPr>
        <p:txBody>
          <a:bodyPr/>
          <a:lstStyle/>
          <a:p>
            <a:r>
              <a:rPr lang="de-DE" sz="4400" b="1" dirty="0"/>
              <a:t>Ergebnisse für die </a:t>
            </a:r>
            <a:br>
              <a:rPr lang="de-DE" sz="4400" b="1" dirty="0"/>
            </a:br>
            <a:r>
              <a:rPr lang="de-DE" sz="4400" b="1" dirty="0"/>
              <a:t>Landesebene / </a:t>
            </a:r>
            <a:r>
              <a:rPr lang="de-DE" sz="4400" b="1" dirty="0" err="1"/>
              <a:t>AfJ</a:t>
            </a:r>
            <a:endParaRPr lang="de-DE" sz="4400" b="1" dirty="0"/>
          </a:p>
        </p:txBody>
      </p:sp>
    </p:spTree>
    <p:extLst>
      <p:ext uri="{BB962C8B-B14F-4D97-AF65-F5344CB8AC3E}">
        <p14:creationId xmlns:p14="http://schemas.microsoft.com/office/powerpoint/2010/main" val="912686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785F2E0-60BA-4ED8-AD91-2A2C6237AD5E}"/>
              </a:ext>
            </a:extLst>
          </p:cNvPr>
          <p:cNvSpPr>
            <a:spLocks noGrp="1"/>
          </p:cNvSpPr>
          <p:nvPr>
            <p:ph type="title"/>
          </p:nvPr>
        </p:nvSpPr>
        <p:spPr/>
        <p:txBody>
          <a:bodyPr/>
          <a:lstStyle/>
          <a:p>
            <a:r>
              <a:rPr lang="de-DE" sz="2800" dirty="0"/>
              <a:t>Unterstützung des landesweiten Dienstes (DJR/MW)</a:t>
            </a:r>
          </a:p>
        </p:txBody>
      </p:sp>
      <p:pic>
        <p:nvPicPr>
          <p:cNvPr id="5" name="Inhaltsplatzhalter 4">
            <a:extLst>
              <a:ext uri="{FF2B5EF4-FFF2-40B4-BE49-F238E27FC236}">
                <a16:creationId xmlns:a16="http://schemas.microsoft.com/office/drawing/2014/main" xmlns="" id="{746320EC-E000-4B4A-AC73-D2A4BA27EE92}"/>
              </a:ext>
            </a:extLst>
          </p:cNvPr>
          <p:cNvPicPr>
            <a:picLocks noGrp="1" noChangeAspect="1"/>
          </p:cNvPicPr>
          <p:nvPr>
            <p:ph idx="1"/>
          </p:nvPr>
        </p:nvPicPr>
        <p:blipFill>
          <a:blip r:embed="rId3"/>
          <a:stretch>
            <a:fillRect/>
          </a:stretch>
        </p:blipFill>
        <p:spPr>
          <a:xfrm>
            <a:off x="1540260" y="1330325"/>
            <a:ext cx="6063479" cy="3263900"/>
          </a:xfrm>
          <a:prstGeom prst="rect">
            <a:avLst/>
          </a:prstGeom>
        </p:spPr>
      </p:pic>
      <p:sp>
        <p:nvSpPr>
          <p:cNvPr id="3" name="Textfeld 2">
            <a:extLst>
              <a:ext uri="{FF2B5EF4-FFF2-40B4-BE49-F238E27FC236}">
                <a16:creationId xmlns:a16="http://schemas.microsoft.com/office/drawing/2014/main" xmlns="" id="{D01B6D3A-013F-423C-B41B-3AA51CEACF1C}"/>
              </a:ext>
            </a:extLst>
          </p:cNvPr>
          <p:cNvSpPr txBox="1"/>
          <p:nvPr/>
        </p:nvSpPr>
        <p:spPr>
          <a:xfrm>
            <a:off x="7603739" y="1927741"/>
            <a:ext cx="1090464" cy="5193729"/>
          </a:xfrm>
          <a:prstGeom prst="rect">
            <a:avLst/>
          </a:prstGeom>
          <a:noFill/>
        </p:spPr>
        <p:txBody>
          <a:bodyPr wrap="square" rtlCol="0">
            <a:spAutoFit/>
          </a:bodyPr>
          <a:lstStyle/>
          <a:p>
            <a:r>
              <a:rPr lang="de-DE" dirty="0"/>
              <a:t>51,3 %</a:t>
            </a:r>
          </a:p>
          <a:p>
            <a:endParaRPr lang="de-DE" sz="1200" dirty="0"/>
          </a:p>
          <a:p>
            <a:r>
              <a:rPr lang="de-DE" dirty="0"/>
              <a:t>54,2 %</a:t>
            </a:r>
          </a:p>
          <a:p>
            <a:endParaRPr lang="de-DE" sz="1050" dirty="0"/>
          </a:p>
          <a:p>
            <a:r>
              <a:rPr lang="de-DE" dirty="0"/>
              <a:t>47,7 %</a:t>
            </a:r>
          </a:p>
          <a:p>
            <a:endParaRPr lang="de-DE" sz="1000" dirty="0"/>
          </a:p>
          <a:p>
            <a:r>
              <a:rPr lang="de-DE" dirty="0"/>
              <a:t>43,2 %</a:t>
            </a:r>
          </a:p>
          <a:p>
            <a:endParaRPr lang="de-DE" sz="1100" dirty="0"/>
          </a:p>
          <a:p>
            <a:r>
              <a:rPr lang="de-DE" dirty="0"/>
              <a:t>37,9 %</a:t>
            </a:r>
          </a:p>
          <a:p>
            <a:endParaRPr lang="de-DE" sz="1100" dirty="0"/>
          </a:p>
          <a:p>
            <a:r>
              <a:rPr lang="de-DE" dirty="0"/>
              <a:t>53 %</a:t>
            </a:r>
          </a:p>
          <a:p>
            <a:endParaRPr lang="de-DE" dirty="0"/>
          </a:p>
          <a:p>
            <a:endParaRPr lang="de-DE" dirty="0"/>
          </a:p>
          <a:p>
            <a:endParaRPr lang="de-DE" dirty="0"/>
          </a:p>
          <a:p>
            <a:endParaRPr lang="de-DE" dirty="0"/>
          </a:p>
          <a:p>
            <a:endParaRPr lang="de-DE" dirty="0"/>
          </a:p>
          <a:p>
            <a:endParaRPr lang="de-DE" dirty="0"/>
          </a:p>
          <a:p>
            <a:endParaRPr lang="de-DE" dirty="0"/>
          </a:p>
          <a:p>
            <a:r>
              <a:rPr lang="de-DE" dirty="0"/>
              <a:t>53,0 %</a:t>
            </a:r>
          </a:p>
          <a:p>
            <a:endParaRPr lang="de-DE" dirty="0"/>
          </a:p>
        </p:txBody>
      </p:sp>
      <p:sp>
        <p:nvSpPr>
          <p:cNvPr id="4" name="Textfeld 3"/>
          <p:cNvSpPr txBox="1"/>
          <p:nvPr/>
        </p:nvSpPr>
        <p:spPr>
          <a:xfrm>
            <a:off x="1331640" y="1890547"/>
            <a:ext cx="5400600" cy="2632003"/>
          </a:xfrm>
          <a:prstGeom prst="rect">
            <a:avLst/>
          </a:prstGeom>
          <a:solidFill>
            <a:schemeClr val="bg1"/>
          </a:solidFill>
        </p:spPr>
        <p:txBody>
          <a:bodyPr wrap="square" rtlCol="0">
            <a:spAutoFit/>
          </a:bodyPr>
          <a:lstStyle/>
          <a:p>
            <a:pPr>
              <a:lnSpc>
                <a:spcPct val="150000"/>
              </a:lnSpc>
            </a:pPr>
            <a:r>
              <a:rPr lang="de-DE" sz="1600" dirty="0" smtClean="0"/>
              <a:t>Unterstützung bei der Beantragung von Zuschüssen:</a:t>
            </a:r>
          </a:p>
          <a:p>
            <a:pPr>
              <a:lnSpc>
                <a:spcPct val="150000"/>
              </a:lnSpc>
            </a:pPr>
            <a:r>
              <a:rPr lang="de-DE" sz="1600" dirty="0" smtClean="0"/>
              <a:t>Regelmäßige Fortbildungen:</a:t>
            </a:r>
          </a:p>
          <a:p>
            <a:pPr>
              <a:lnSpc>
                <a:spcPct val="150000"/>
              </a:lnSpc>
            </a:pPr>
            <a:r>
              <a:rPr lang="de-DE" sz="1600" dirty="0" smtClean="0"/>
              <a:t>Regelmäßige Netzwerktreffen:</a:t>
            </a:r>
          </a:p>
          <a:p>
            <a:pPr>
              <a:lnSpc>
                <a:spcPct val="150000"/>
              </a:lnSpc>
            </a:pPr>
            <a:r>
              <a:rPr lang="de-DE" sz="1600" dirty="0" smtClean="0"/>
              <a:t>Konzentrierte Informationen über inhaltliche Entwicklungen:</a:t>
            </a:r>
          </a:p>
          <a:p>
            <a:pPr>
              <a:lnSpc>
                <a:spcPct val="150000"/>
              </a:lnSpc>
            </a:pPr>
            <a:r>
              <a:rPr lang="de-DE" sz="1600" dirty="0" smtClean="0"/>
              <a:t>Konzentrierte Informationen über Jugendpolitik:</a:t>
            </a:r>
          </a:p>
          <a:p>
            <a:pPr>
              <a:lnSpc>
                <a:spcPct val="150000"/>
              </a:lnSpc>
            </a:pPr>
            <a:r>
              <a:rPr lang="de-DE" sz="1600" dirty="0" smtClean="0"/>
              <a:t>Feste Ansprechpartner zu bestimmten Themen:</a:t>
            </a:r>
            <a:endParaRPr lang="de-DE" sz="1600" dirty="0"/>
          </a:p>
        </p:txBody>
      </p:sp>
    </p:spTree>
    <p:extLst>
      <p:ext uri="{BB962C8B-B14F-4D97-AF65-F5344CB8AC3E}">
        <p14:creationId xmlns:p14="http://schemas.microsoft.com/office/powerpoint/2010/main" val="2113011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785F2E0-60BA-4ED8-AD91-2A2C6237AD5E}"/>
              </a:ext>
            </a:extLst>
          </p:cNvPr>
          <p:cNvSpPr>
            <a:spLocks noGrp="1"/>
          </p:cNvSpPr>
          <p:nvPr>
            <p:ph type="title"/>
          </p:nvPr>
        </p:nvSpPr>
        <p:spPr/>
        <p:txBody>
          <a:bodyPr/>
          <a:lstStyle/>
          <a:p>
            <a:r>
              <a:rPr lang="de-DE" sz="3200" dirty="0"/>
              <a:t>Themen benötigter Unterstützung</a:t>
            </a:r>
          </a:p>
        </p:txBody>
      </p:sp>
      <p:pic>
        <p:nvPicPr>
          <p:cNvPr id="6" name="Inhaltsplatzhalter 5">
            <a:extLst>
              <a:ext uri="{FF2B5EF4-FFF2-40B4-BE49-F238E27FC236}">
                <a16:creationId xmlns:a16="http://schemas.microsoft.com/office/drawing/2014/main" xmlns="" id="{95B9B23C-8C3B-4DFE-B208-1E78C33FC0F0}"/>
              </a:ext>
            </a:extLst>
          </p:cNvPr>
          <p:cNvPicPr>
            <a:picLocks noGrp="1" noChangeAspect="1"/>
          </p:cNvPicPr>
          <p:nvPr>
            <p:ph idx="1"/>
          </p:nvPr>
        </p:nvPicPr>
        <p:blipFill>
          <a:blip r:embed="rId3"/>
          <a:stretch>
            <a:fillRect/>
          </a:stretch>
        </p:blipFill>
        <p:spPr>
          <a:xfrm>
            <a:off x="1597370" y="1330325"/>
            <a:ext cx="5949260" cy="3263900"/>
          </a:xfrm>
          <a:prstGeom prst="rect">
            <a:avLst/>
          </a:prstGeom>
        </p:spPr>
      </p:pic>
      <p:sp>
        <p:nvSpPr>
          <p:cNvPr id="4" name="Textfeld 3">
            <a:extLst>
              <a:ext uri="{FF2B5EF4-FFF2-40B4-BE49-F238E27FC236}">
                <a16:creationId xmlns:a16="http://schemas.microsoft.com/office/drawing/2014/main" xmlns="" id="{CA2AC059-E354-4FBD-AD5C-21D141229DFE}"/>
              </a:ext>
            </a:extLst>
          </p:cNvPr>
          <p:cNvSpPr txBox="1"/>
          <p:nvPr/>
        </p:nvSpPr>
        <p:spPr>
          <a:xfrm>
            <a:off x="7603738" y="1927741"/>
            <a:ext cx="1360749" cy="4093428"/>
          </a:xfrm>
          <a:prstGeom prst="rect">
            <a:avLst/>
          </a:prstGeom>
          <a:noFill/>
        </p:spPr>
        <p:txBody>
          <a:bodyPr wrap="square" rtlCol="0">
            <a:spAutoFit/>
          </a:bodyPr>
          <a:lstStyle/>
          <a:p>
            <a:r>
              <a:rPr lang="de-DE" dirty="0"/>
              <a:t>46,6 %</a:t>
            </a:r>
          </a:p>
          <a:p>
            <a:endParaRPr lang="de-DE" sz="1200" dirty="0"/>
          </a:p>
          <a:p>
            <a:r>
              <a:rPr lang="de-DE" dirty="0"/>
              <a:t>53,2 %</a:t>
            </a:r>
          </a:p>
          <a:p>
            <a:endParaRPr lang="de-DE" sz="1100" dirty="0"/>
          </a:p>
          <a:p>
            <a:r>
              <a:rPr lang="de-DE" dirty="0"/>
              <a:t>42,8 %</a:t>
            </a:r>
          </a:p>
          <a:p>
            <a:endParaRPr lang="de-DE" sz="1100" dirty="0"/>
          </a:p>
          <a:p>
            <a:r>
              <a:rPr lang="de-DE" dirty="0"/>
              <a:t>40,5 %</a:t>
            </a:r>
          </a:p>
          <a:p>
            <a:endParaRPr lang="de-DE" sz="1000" dirty="0"/>
          </a:p>
          <a:p>
            <a:r>
              <a:rPr lang="de-DE" dirty="0"/>
              <a:t>33 %</a:t>
            </a:r>
          </a:p>
          <a:p>
            <a:endParaRPr lang="de-DE" sz="900" dirty="0"/>
          </a:p>
          <a:p>
            <a:r>
              <a:rPr lang="de-DE" dirty="0"/>
              <a:t>34,5%</a:t>
            </a:r>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829623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Ausrichtung der landesweiten Unterstützung</a:t>
            </a:r>
          </a:p>
        </p:txBody>
      </p:sp>
      <p:sp>
        <p:nvSpPr>
          <p:cNvPr id="5" name="Rechteck 4">
            <a:extLst>
              <a:ext uri="{FF2B5EF4-FFF2-40B4-BE49-F238E27FC236}">
                <a16:creationId xmlns:a16="http://schemas.microsoft.com/office/drawing/2014/main" xmlns="" id="{721DCE4F-515B-4453-B8D0-0F17353284D3}"/>
              </a:ext>
            </a:extLst>
          </p:cNvPr>
          <p:cNvSpPr/>
          <p:nvPr/>
        </p:nvSpPr>
        <p:spPr>
          <a:xfrm>
            <a:off x="971600" y="1556088"/>
            <a:ext cx="7200800" cy="3108543"/>
          </a:xfrm>
          <a:prstGeom prst="rect">
            <a:avLst/>
          </a:prstGeom>
        </p:spPr>
        <p:txBody>
          <a:bodyPr wrap="square">
            <a:spAutoFit/>
          </a:bodyPr>
          <a:lstStyle/>
          <a:p>
            <a:r>
              <a:rPr lang="de-DE" sz="2800" dirty="0">
                <a:solidFill>
                  <a:schemeClr val="bg1">
                    <a:lumMod val="50000"/>
                  </a:schemeClr>
                </a:solidFill>
              </a:rPr>
              <a:t>An welche Ebene soll sich die landesweite Unterstützung (durch den landes-</a:t>
            </a:r>
          </a:p>
          <a:p>
            <a:r>
              <a:rPr lang="de-DE" sz="2800" dirty="0">
                <a:solidFill>
                  <a:schemeClr val="bg1">
                    <a:lumMod val="50000"/>
                  </a:schemeClr>
                </a:solidFill>
              </a:rPr>
              <a:t>weiten Dienst) schwerpunktmäßig richten? </a:t>
            </a:r>
          </a:p>
          <a:p>
            <a:endParaRPr lang="de-DE" sz="2800" dirty="0"/>
          </a:p>
          <a:p>
            <a:r>
              <a:rPr lang="de-DE" sz="2800" b="1" dirty="0">
                <a:solidFill>
                  <a:srgbClr val="C28D2D"/>
                </a:solidFill>
              </a:rPr>
              <a:t>33,9 % an Dekanate</a:t>
            </a:r>
          </a:p>
          <a:p>
            <a:r>
              <a:rPr lang="de-DE" sz="2800" b="1" dirty="0">
                <a:solidFill>
                  <a:srgbClr val="C28D2D"/>
                </a:solidFill>
              </a:rPr>
              <a:t>10,4 % an KGs / Ortsverbände</a:t>
            </a:r>
          </a:p>
          <a:p>
            <a:r>
              <a:rPr lang="de-DE" sz="2800" b="1" dirty="0">
                <a:solidFill>
                  <a:srgbClr val="C28D2D"/>
                </a:solidFill>
              </a:rPr>
              <a:t>55,8 % an beide</a:t>
            </a:r>
          </a:p>
        </p:txBody>
      </p:sp>
    </p:spTree>
    <p:extLst>
      <p:ext uri="{BB962C8B-B14F-4D97-AF65-F5344CB8AC3E}">
        <p14:creationId xmlns:p14="http://schemas.microsoft.com/office/powerpoint/2010/main" val="502504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65A92BE-94C1-4099-ADF0-FF8498F1C766}"/>
              </a:ext>
            </a:extLst>
          </p:cNvPr>
          <p:cNvSpPr>
            <a:spLocks noGrp="1"/>
          </p:cNvSpPr>
          <p:nvPr>
            <p:ph type="title"/>
          </p:nvPr>
        </p:nvSpPr>
        <p:spPr/>
        <p:txBody>
          <a:bodyPr/>
          <a:lstStyle/>
          <a:p>
            <a:r>
              <a:rPr lang="de-DE" dirty="0"/>
              <a:t>Nähe des Amtes für Jugendarbeit zur Basis</a:t>
            </a:r>
          </a:p>
        </p:txBody>
      </p:sp>
      <p:pic>
        <p:nvPicPr>
          <p:cNvPr id="4" name="Inhaltsplatzhalter 3">
            <a:extLst>
              <a:ext uri="{FF2B5EF4-FFF2-40B4-BE49-F238E27FC236}">
                <a16:creationId xmlns:a16="http://schemas.microsoft.com/office/drawing/2014/main" xmlns="" id="{4498D633-FB02-415A-8106-5226AADBD27C}"/>
              </a:ext>
            </a:extLst>
          </p:cNvPr>
          <p:cNvPicPr>
            <a:picLocks noGrp="1" noChangeAspect="1"/>
          </p:cNvPicPr>
          <p:nvPr>
            <p:ph idx="1"/>
          </p:nvPr>
        </p:nvPicPr>
        <p:blipFill>
          <a:blip r:embed="rId3"/>
          <a:stretch>
            <a:fillRect/>
          </a:stretch>
        </p:blipFill>
        <p:spPr>
          <a:xfrm>
            <a:off x="2286994" y="1330325"/>
            <a:ext cx="4570012" cy="3263900"/>
          </a:xfrm>
          <a:prstGeom prst="rect">
            <a:avLst/>
          </a:prstGeom>
        </p:spPr>
      </p:pic>
    </p:spTree>
    <p:extLst>
      <p:ext uri="{BB962C8B-B14F-4D97-AF65-F5344CB8AC3E}">
        <p14:creationId xmlns:p14="http://schemas.microsoft.com/office/powerpoint/2010/main" val="218151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Serviceorientierung</a:t>
            </a:r>
          </a:p>
        </p:txBody>
      </p:sp>
      <p:sp>
        <p:nvSpPr>
          <p:cNvPr id="3" name="Inhaltsplatzhalter 2"/>
          <p:cNvSpPr>
            <a:spLocks noGrp="1"/>
          </p:cNvSpPr>
          <p:nvPr>
            <p:ph idx="1"/>
          </p:nvPr>
        </p:nvSpPr>
        <p:spPr>
          <a:xfrm>
            <a:off x="457200" y="1329612"/>
            <a:ext cx="3394720" cy="3265010"/>
          </a:xfrm>
        </p:spPr>
        <p:txBody>
          <a:bodyPr>
            <a:normAutofit/>
          </a:bodyPr>
          <a:lstStyle/>
          <a:p>
            <a:pPr marL="0" indent="0">
              <a:buNone/>
            </a:pPr>
            <a:r>
              <a:rPr lang="de-DE" sz="2800" dirty="0"/>
              <a:t>Rückmeldungen in offenen Fragen zu Themen der Serviceorientierung:</a:t>
            </a:r>
          </a:p>
          <a:p>
            <a:pPr marL="0" indent="0">
              <a:buNone/>
            </a:pPr>
            <a:endParaRPr lang="de-DE" dirty="0"/>
          </a:p>
          <a:p>
            <a:endParaRPr lang="de-DE" dirty="0"/>
          </a:p>
        </p:txBody>
      </p:sp>
      <p:sp>
        <p:nvSpPr>
          <p:cNvPr id="6" name="Inhaltsplatzhalter 2">
            <a:extLst>
              <a:ext uri="{FF2B5EF4-FFF2-40B4-BE49-F238E27FC236}">
                <a16:creationId xmlns:a16="http://schemas.microsoft.com/office/drawing/2014/main" xmlns="" id="{45F5000F-F196-4B21-BCCC-8B7C2342970C}"/>
              </a:ext>
            </a:extLst>
          </p:cNvPr>
          <p:cNvSpPr txBox="1">
            <a:spLocks/>
          </p:cNvSpPr>
          <p:nvPr/>
        </p:nvSpPr>
        <p:spPr>
          <a:xfrm>
            <a:off x="5076056" y="1419622"/>
            <a:ext cx="3394720" cy="326501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672686"/>
              </a:buClr>
              <a:buFont typeface="Wingdings" panose="05000000000000000000" pitchFamily="2" charset="2"/>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rgbClr val="7030A0"/>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rgbClr val="7030A0"/>
              </a:buClr>
              <a:buFont typeface="Courier New" panose="02070309020205020404" pitchFamily="49" charset="0"/>
              <a:buChar char="o"/>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rgbClr val="7030A0"/>
              </a:buClr>
              <a:buFont typeface="Courier New" panose="02070309020205020404" pitchFamily="49" charset="0"/>
              <a:buChar char="o"/>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rgbClr val="7030A0"/>
              </a:buClr>
              <a:buFont typeface="Courier New" panose="02070309020205020404" pitchFamily="49" charset="0"/>
              <a:buChar char="o"/>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800" dirty="0"/>
              <a:t>Schnelligkeit/ Anpassungs-fähigkeit</a:t>
            </a:r>
          </a:p>
          <a:p>
            <a:r>
              <a:rPr lang="de-DE" sz="2800" dirty="0"/>
              <a:t>Erreichbarkeit</a:t>
            </a:r>
          </a:p>
          <a:p>
            <a:r>
              <a:rPr lang="de-DE" sz="2800" dirty="0"/>
              <a:t>Kommunikation</a:t>
            </a:r>
          </a:p>
          <a:p>
            <a:r>
              <a:rPr lang="de-DE" sz="2800" dirty="0"/>
              <a:t>Flexibilität</a:t>
            </a:r>
          </a:p>
          <a:p>
            <a:r>
              <a:rPr lang="de-DE" sz="2800" dirty="0"/>
              <a:t>Innovation</a:t>
            </a:r>
          </a:p>
          <a:p>
            <a:pPr marL="0" indent="0">
              <a:buNone/>
            </a:pPr>
            <a:endParaRPr lang="de-DE" sz="2800" dirty="0"/>
          </a:p>
          <a:p>
            <a:endParaRPr lang="de-DE" dirty="0"/>
          </a:p>
          <a:p>
            <a:endParaRPr lang="de-DE" dirty="0"/>
          </a:p>
        </p:txBody>
      </p:sp>
    </p:spTree>
    <p:extLst>
      <p:ext uri="{BB962C8B-B14F-4D97-AF65-F5344CB8AC3E}">
        <p14:creationId xmlns:p14="http://schemas.microsoft.com/office/powerpoint/2010/main" val="1808880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2211710"/>
            <a:ext cx="8229600" cy="857250"/>
          </a:xfrm>
        </p:spPr>
        <p:txBody>
          <a:bodyPr/>
          <a:lstStyle/>
          <a:p>
            <a:r>
              <a:rPr lang="de-DE" sz="4400" b="1" dirty="0"/>
              <a:t>Handlungsempfehlungen</a:t>
            </a:r>
            <a:br>
              <a:rPr lang="de-DE" sz="4400" b="1" dirty="0"/>
            </a:br>
            <a:r>
              <a:rPr lang="de-DE" sz="4400" b="1" dirty="0"/>
              <a:t>für die Landesebene/ </a:t>
            </a:r>
            <a:r>
              <a:rPr lang="de-DE" sz="4400" b="1" dirty="0" err="1"/>
              <a:t>AfJ</a:t>
            </a:r>
            <a:endParaRPr lang="de-DE" sz="4400" b="1" dirty="0"/>
          </a:p>
        </p:txBody>
      </p:sp>
    </p:spTree>
    <p:extLst>
      <p:ext uri="{BB962C8B-B14F-4D97-AF65-F5344CB8AC3E}">
        <p14:creationId xmlns:p14="http://schemas.microsoft.com/office/powerpoint/2010/main" val="365822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Serviceorientierung des Amts </a:t>
            </a:r>
            <a:br>
              <a:rPr lang="de-DE" sz="3200" dirty="0"/>
            </a:br>
            <a:r>
              <a:rPr lang="de-DE" sz="3200" dirty="0"/>
              <a:t>für Jugendarbeit ausbauen</a:t>
            </a:r>
          </a:p>
        </p:txBody>
      </p:sp>
      <p:sp>
        <p:nvSpPr>
          <p:cNvPr id="3" name="Inhaltsplatzhalter 2"/>
          <p:cNvSpPr>
            <a:spLocks noGrp="1"/>
          </p:cNvSpPr>
          <p:nvPr>
            <p:ph idx="1"/>
          </p:nvPr>
        </p:nvSpPr>
        <p:spPr/>
        <p:txBody>
          <a:bodyPr>
            <a:normAutofit/>
          </a:bodyPr>
          <a:lstStyle/>
          <a:p>
            <a:r>
              <a:rPr lang="de-DE" dirty="0"/>
              <a:t>Inhaltliche Abstimmung mit anderen landesweiten Diensten</a:t>
            </a:r>
          </a:p>
          <a:p>
            <a:r>
              <a:rPr lang="de-DE" dirty="0"/>
              <a:t>Digitale Chancen nutzen (z.B. digitale Zuschussanträge)</a:t>
            </a:r>
          </a:p>
          <a:p>
            <a:r>
              <a:rPr lang="de-DE" dirty="0"/>
              <a:t>Weniger „AMT“ (Zuständigkeitsdenken) mehr SERVICE (Was können wir beitragen?)</a:t>
            </a:r>
          </a:p>
          <a:p>
            <a:endParaRPr lang="de-DE" dirty="0"/>
          </a:p>
          <a:p>
            <a:endParaRPr lang="de-DE" dirty="0"/>
          </a:p>
        </p:txBody>
      </p:sp>
      <p:sp>
        <p:nvSpPr>
          <p:cNvPr id="4" name="Pfeil: nach rechts 3">
            <a:extLst>
              <a:ext uri="{FF2B5EF4-FFF2-40B4-BE49-F238E27FC236}">
                <a16:creationId xmlns:a16="http://schemas.microsoft.com/office/drawing/2014/main" xmlns="" id="{F482DC7F-2087-4CDC-8204-EA2C6E78855E}"/>
              </a:ext>
            </a:extLst>
          </p:cNvPr>
          <p:cNvSpPr/>
          <p:nvPr/>
        </p:nvSpPr>
        <p:spPr>
          <a:xfrm>
            <a:off x="107504" y="526591"/>
            <a:ext cx="288032" cy="216024"/>
          </a:xfrm>
          <a:prstGeom prst="rightArrow">
            <a:avLst/>
          </a:prstGeom>
          <a:solidFill>
            <a:srgbClr val="C6168D"/>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85298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5C0450-7BE4-43BE-88EA-92D39C4C38B4}"/>
              </a:ext>
            </a:extLst>
          </p:cNvPr>
          <p:cNvSpPr>
            <a:spLocks noGrp="1"/>
          </p:cNvSpPr>
          <p:nvPr>
            <p:ph type="title"/>
          </p:nvPr>
        </p:nvSpPr>
        <p:spPr/>
        <p:txBody>
          <a:bodyPr/>
          <a:lstStyle/>
          <a:p>
            <a:r>
              <a:rPr lang="de-DE" dirty="0"/>
              <a:t>Forschungsdesign</a:t>
            </a:r>
          </a:p>
        </p:txBody>
      </p:sp>
      <p:pic>
        <p:nvPicPr>
          <p:cNvPr id="4" name="Inhaltsplatzhalter 3">
            <a:extLst>
              <a:ext uri="{FF2B5EF4-FFF2-40B4-BE49-F238E27FC236}">
                <a16:creationId xmlns:a16="http://schemas.microsoft.com/office/drawing/2014/main" xmlns="" id="{38929DA8-6106-49EA-B721-54310E2AE21E}"/>
              </a:ext>
            </a:extLst>
          </p:cNvPr>
          <p:cNvPicPr>
            <a:picLocks noGrp="1" noChangeAspect="1"/>
          </p:cNvPicPr>
          <p:nvPr>
            <p:ph idx="1"/>
          </p:nvPr>
        </p:nvPicPr>
        <p:blipFill>
          <a:blip r:embed="rId3"/>
          <a:stretch>
            <a:fillRect/>
          </a:stretch>
        </p:blipFill>
        <p:spPr>
          <a:xfrm>
            <a:off x="1101639" y="1330325"/>
            <a:ext cx="6940721" cy="3263900"/>
          </a:xfrm>
          <a:prstGeom prst="rect">
            <a:avLst/>
          </a:prstGeom>
        </p:spPr>
      </p:pic>
    </p:spTree>
    <p:extLst>
      <p:ext uri="{BB962C8B-B14F-4D97-AF65-F5344CB8AC3E}">
        <p14:creationId xmlns:p14="http://schemas.microsoft.com/office/powerpoint/2010/main" val="1215226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Nähe des Amts für Jugendarbeit zur Basis ausbauen</a:t>
            </a:r>
          </a:p>
        </p:txBody>
      </p:sp>
      <p:sp>
        <p:nvSpPr>
          <p:cNvPr id="3" name="Inhaltsplatzhalter 2"/>
          <p:cNvSpPr>
            <a:spLocks noGrp="1"/>
          </p:cNvSpPr>
          <p:nvPr>
            <p:ph idx="1"/>
          </p:nvPr>
        </p:nvSpPr>
        <p:spPr/>
        <p:txBody>
          <a:bodyPr>
            <a:normAutofit/>
          </a:bodyPr>
          <a:lstStyle/>
          <a:p>
            <a:r>
              <a:rPr lang="de-DE" dirty="0"/>
              <a:t>Basisbezug stärken </a:t>
            </a:r>
          </a:p>
          <a:p>
            <a:r>
              <a:rPr lang="de-DE" dirty="0"/>
              <a:t>Diskussion von Modellen regionaler Präsenz</a:t>
            </a:r>
          </a:p>
          <a:p>
            <a:pPr lvl="1"/>
            <a:r>
              <a:rPr lang="de-DE" dirty="0"/>
              <a:t>„Persönliche-</a:t>
            </a:r>
            <a:r>
              <a:rPr lang="de-DE" dirty="0" err="1"/>
              <a:t>Ansprechpartner_in</a:t>
            </a:r>
            <a:r>
              <a:rPr lang="de-DE" dirty="0"/>
              <a:t>- Strategie“</a:t>
            </a:r>
          </a:p>
          <a:p>
            <a:pPr lvl="1"/>
            <a:r>
              <a:rPr lang="de-DE" dirty="0"/>
              <a:t>Kirchenkreisbeauftragte als </a:t>
            </a:r>
            <a:r>
              <a:rPr lang="de-DE" dirty="0" err="1"/>
              <a:t>Berater_innen</a:t>
            </a:r>
            <a:endParaRPr lang="de-DE" dirty="0"/>
          </a:p>
          <a:p>
            <a:pPr lvl="1"/>
            <a:r>
              <a:rPr lang="de-DE" dirty="0"/>
              <a:t>Matrix-Organisation: Balance von Regionalität, Querschnittsaufgaben mit Spezialisierung </a:t>
            </a:r>
          </a:p>
          <a:p>
            <a:pPr lvl="1"/>
            <a:endParaRPr lang="de-DE" dirty="0"/>
          </a:p>
          <a:p>
            <a:pPr lvl="1"/>
            <a:endParaRPr lang="de-DE" dirty="0"/>
          </a:p>
        </p:txBody>
      </p:sp>
      <p:sp>
        <p:nvSpPr>
          <p:cNvPr id="4" name="Pfeil: nach rechts 3">
            <a:extLst>
              <a:ext uri="{FF2B5EF4-FFF2-40B4-BE49-F238E27FC236}">
                <a16:creationId xmlns:a16="http://schemas.microsoft.com/office/drawing/2014/main" xmlns="" id="{FE7D526A-CF82-4E2B-BD7C-B0FB7172ECEE}"/>
              </a:ext>
            </a:extLst>
          </p:cNvPr>
          <p:cNvSpPr/>
          <p:nvPr/>
        </p:nvSpPr>
        <p:spPr>
          <a:xfrm>
            <a:off x="107504" y="526591"/>
            <a:ext cx="288032" cy="216024"/>
          </a:xfrm>
          <a:prstGeom prst="rightArrow">
            <a:avLst/>
          </a:prstGeom>
          <a:solidFill>
            <a:srgbClr val="C6168D"/>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966142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Unterstützung bei aktuellen Themen ausbauen</a:t>
            </a:r>
          </a:p>
        </p:txBody>
      </p:sp>
      <p:sp>
        <p:nvSpPr>
          <p:cNvPr id="3" name="Inhaltsplatzhalter 2"/>
          <p:cNvSpPr>
            <a:spLocks noGrp="1"/>
          </p:cNvSpPr>
          <p:nvPr>
            <p:ph idx="1"/>
          </p:nvPr>
        </p:nvSpPr>
        <p:spPr/>
        <p:txBody>
          <a:bodyPr>
            <a:normAutofit fontScale="92500" lnSpcReduction="20000"/>
          </a:bodyPr>
          <a:lstStyle/>
          <a:p>
            <a:r>
              <a:rPr lang="de-DE" dirty="0"/>
              <a:t>Geistliches Leben der Mitarbeitenden, der EJ unterstützen. Dabei Vielfalt der Glaubenszugänge wertschätzen.</a:t>
            </a:r>
          </a:p>
          <a:p>
            <a:r>
              <a:rPr lang="de-DE" dirty="0"/>
              <a:t>Digitalisierung in ihren verschiedenen Dimensionen ermöglichen und begleiten</a:t>
            </a:r>
          </a:p>
          <a:p>
            <a:r>
              <a:rPr lang="de-DE" dirty="0"/>
              <a:t>Beratung und Fortbildung als bewährtes Angebot und wichtigster Bedarf der Zukunft </a:t>
            </a:r>
          </a:p>
          <a:p>
            <a:pPr marL="0" indent="0" algn="r">
              <a:buNone/>
            </a:pPr>
            <a:r>
              <a:rPr lang="de-DE" sz="2400" dirty="0">
                <a:hlinkClick r:id="rId3" action="ppaction://hlinksldjump"/>
              </a:rPr>
              <a:t>Ende</a:t>
            </a:r>
            <a:r>
              <a:rPr lang="de-DE" sz="2400" dirty="0"/>
              <a:t> oder </a:t>
            </a:r>
            <a:r>
              <a:rPr lang="de-DE" sz="2200" i="1" dirty="0">
                <a:hlinkClick r:id="rId4" action="ppaction://hlinksldjump"/>
              </a:rPr>
              <a:t>Weiter zu den Ergebnissen der Dekanatsebene</a:t>
            </a:r>
            <a:endParaRPr lang="de-DE" sz="2200" i="1" dirty="0"/>
          </a:p>
        </p:txBody>
      </p:sp>
      <p:sp>
        <p:nvSpPr>
          <p:cNvPr id="5" name="Pfeil: nach rechts 4">
            <a:extLst>
              <a:ext uri="{FF2B5EF4-FFF2-40B4-BE49-F238E27FC236}">
                <a16:creationId xmlns:a16="http://schemas.microsoft.com/office/drawing/2014/main" xmlns="" id="{363AAEF2-2635-45FB-9300-D5C0F7EF7A20}"/>
              </a:ext>
            </a:extLst>
          </p:cNvPr>
          <p:cNvSpPr/>
          <p:nvPr/>
        </p:nvSpPr>
        <p:spPr>
          <a:xfrm>
            <a:off x="107504" y="339502"/>
            <a:ext cx="288032" cy="216024"/>
          </a:xfrm>
          <a:prstGeom prst="rightArrow">
            <a:avLst/>
          </a:prstGeom>
          <a:solidFill>
            <a:srgbClr val="C6168D"/>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23750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5656" y="2211710"/>
            <a:ext cx="8229600" cy="857250"/>
          </a:xfrm>
        </p:spPr>
        <p:txBody>
          <a:bodyPr/>
          <a:lstStyle/>
          <a:p>
            <a:r>
              <a:rPr lang="de-DE" sz="4400" b="1" dirty="0" smtClean="0"/>
              <a:t>Zeit für Fragen und Austausch</a:t>
            </a:r>
            <a:endParaRPr lang="de-DE" sz="4400" b="1" dirty="0"/>
          </a:p>
        </p:txBody>
      </p:sp>
    </p:spTree>
    <p:extLst>
      <p:ext uri="{BB962C8B-B14F-4D97-AF65-F5344CB8AC3E}">
        <p14:creationId xmlns:p14="http://schemas.microsoft.com/office/powerpoint/2010/main" val="2434510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238E053-6108-4D29-A8E2-86E4B9EA5188}"/>
              </a:ext>
            </a:extLst>
          </p:cNvPr>
          <p:cNvSpPr>
            <a:spLocks noGrp="1"/>
          </p:cNvSpPr>
          <p:nvPr>
            <p:ph type="title"/>
          </p:nvPr>
        </p:nvSpPr>
        <p:spPr/>
        <p:txBody>
          <a:bodyPr/>
          <a:lstStyle/>
          <a:p>
            <a:r>
              <a:rPr lang="de-DE" dirty="0"/>
              <a:t>Rücklauf</a:t>
            </a:r>
          </a:p>
        </p:txBody>
      </p:sp>
      <p:pic>
        <p:nvPicPr>
          <p:cNvPr id="4" name="Inhaltsplatzhalter 3">
            <a:extLst>
              <a:ext uri="{FF2B5EF4-FFF2-40B4-BE49-F238E27FC236}">
                <a16:creationId xmlns:a16="http://schemas.microsoft.com/office/drawing/2014/main" xmlns="" id="{AB5A052C-516F-4ACF-AEFD-FB98763F8EB4}"/>
              </a:ext>
            </a:extLst>
          </p:cNvPr>
          <p:cNvPicPr>
            <a:picLocks noGrp="1" noChangeAspect="1"/>
          </p:cNvPicPr>
          <p:nvPr>
            <p:ph idx="1"/>
          </p:nvPr>
        </p:nvPicPr>
        <p:blipFill>
          <a:blip r:embed="rId3"/>
          <a:stretch>
            <a:fillRect/>
          </a:stretch>
        </p:blipFill>
        <p:spPr>
          <a:xfrm>
            <a:off x="1816390" y="1330325"/>
            <a:ext cx="5511219" cy="3263900"/>
          </a:xfrm>
          <a:prstGeom prst="rect">
            <a:avLst/>
          </a:prstGeom>
        </p:spPr>
      </p:pic>
    </p:spTree>
    <p:extLst>
      <p:ext uri="{BB962C8B-B14F-4D97-AF65-F5344CB8AC3E}">
        <p14:creationId xmlns:p14="http://schemas.microsoft.com/office/powerpoint/2010/main" val="49919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9E0F2F2-1E4D-4623-8A96-2C02585FBC35}"/>
              </a:ext>
            </a:extLst>
          </p:cNvPr>
          <p:cNvSpPr>
            <a:spLocks noGrp="1"/>
          </p:cNvSpPr>
          <p:nvPr>
            <p:ph type="title"/>
          </p:nvPr>
        </p:nvSpPr>
        <p:spPr/>
        <p:txBody>
          <a:bodyPr/>
          <a:lstStyle/>
          <a:p>
            <a:r>
              <a:rPr lang="de-DE" dirty="0"/>
              <a:t>Begleitgruppe</a:t>
            </a:r>
          </a:p>
        </p:txBody>
      </p:sp>
      <p:sp>
        <p:nvSpPr>
          <p:cNvPr id="3" name="Inhaltsplatzhalter 2">
            <a:extLst>
              <a:ext uri="{FF2B5EF4-FFF2-40B4-BE49-F238E27FC236}">
                <a16:creationId xmlns:a16="http://schemas.microsoft.com/office/drawing/2014/main" xmlns="" id="{1EC6702E-F37E-479E-A30E-091DDB08FB22}"/>
              </a:ext>
            </a:extLst>
          </p:cNvPr>
          <p:cNvSpPr>
            <a:spLocks noGrp="1"/>
          </p:cNvSpPr>
          <p:nvPr>
            <p:ph idx="1"/>
          </p:nvPr>
        </p:nvSpPr>
        <p:spPr>
          <a:xfrm>
            <a:off x="457200" y="1329612"/>
            <a:ext cx="4258816" cy="3265010"/>
          </a:xfrm>
        </p:spPr>
        <p:txBody>
          <a:bodyPr>
            <a:normAutofit/>
          </a:bodyPr>
          <a:lstStyle/>
          <a:p>
            <a:pPr lvl="0"/>
            <a:r>
              <a:rPr lang="de-DE" sz="1400" dirty="0"/>
              <a:t>Christof Bär (Geschäftsführer AfJ, seit 04/2018)</a:t>
            </a:r>
          </a:p>
          <a:p>
            <a:pPr lvl="0"/>
            <a:r>
              <a:rPr lang="de-DE" sz="1400" dirty="0"/>
              <a:t>Peter Bauer (Dekan, DB Wunsiedel)</a:t>
            </a:r>
          </a:p>
          <a:p>
            <a:pPr lvl="0"/>
            <a:r>
              <a:rPr lang="de-DE" sz="1400" dirty="0"/>
              <a:t>Tobias </a:t>
            </a:r>
            <a:r>
              <a:rPr lang="de-DE" sz="1400" dirty="0" err="1"/>
              <a:t>Creutzer</a:t>
            </a:r>
            <a:r>
              <a:rPr lang="de-DE" sz="1400" dirty="0"/>
              <a:t> (EA LK des LJKo, DB </a:t>
            </a:r>
            <a:r>
              <a:rPr lang="de-DE" sz="1400" dirty="0" err="1"/>
              <a:t>Castell</a:t>
            </a:r>
            <a:r>
              <a:rPr lang="de-DE" sz="1400" dirty="0"/>
              <a:t>)</a:t>
            </a:r>
          </a:p>
          <a:p>
            <a:pPr lvl="0"/>
            <a:r>
              <a:rPr lang="de-DE" sz="1400" dirty="0"/>
              <a:t>Stefan Fischer (Pfarrer, DB Hof, bis 10/2018)</a:t>
            </a:r>
          </a:p>
          <a:p>
            <a:pPr lvl="0"/>
            <a:r>
              <a:rPr lang="de-DE" sz="1400" dirty="0"/>
              <a:t>Tobias Fritsche (Landesjugendpfarrer, seit 10/2018)</a:t>
            </a:r>
          </a:p>
          <a:p>
            <a:pPr lvl="0"/>
            <a:r>
              <a:rPr lang="de-DE" sz="1400" dirty="0"/>
              <a:t>Sebastian Heilmann (DJR DB </a:t>
            </a:r>
            <a:r>
              <a:rPr lang="de-DE" sz="1200" dirty="0"/>
              <a:t>Aschaffenburg</a:t>
            </a:r>
            <a:r>
              <a:rPr lang="de-DE" sz="1400" dirty="0"/>
              <a:t>; dann AfJ)</a:t>
            </a:r>
          </a:p>
          <a:p>
            <a:pPr lvl="0"/>
            <a:r>
              <a:rPr lang="de-DE" sz="1400" dirty="0"/>
              <a:t>Anna Heinrich (EA LK des LJKo, DB Cham)</a:t>
            </a:r>
          </a:p>
          <a:p>
            <a:pPr lvl="0"/>
            <a:r>
              <a:rPr lang="de-DE" sz="1400" dirty="0"/>
              <a:t>KRin Andrea Heußner (Zielgruppenreferentin LKA)</a:t>
            </a:r>
          </a:p>
          <a:p>
            <a:pPr lvl="0"/>
            <a:r>
              <a:rPr lang="de-DE" sz="1400" dirty="0"/>
              <a:t>Prof. Dr. Joachim König (IPOS, EVHN)</a:t>
            </a:r>
          </a:p>
          <a:p>
            <a:pPr lvl="0"/>
            <a:r>
              <a:rPr lang="de-DE" sz="1400" dirty="0"/>
              <a:t>Andreas Lucke (JR, DB Augsburg, seit 10/2018)</a:t>
            </a:r>
          </a:p>
          <a:p>
            <a:r>
              <a:rPr lang="de-DE" sz="1400" dirty="0"/>
              <a:t>Dietmar Maschke (IPOS, EVHN)</a:t>
            </a:r>
          </a:p>
          <a:p>
            <a:pPr lvl="0"/>
            <a:endParaRPr lang="de-DE" sz="1400" dirty="0"/>
          </a:p>
          <a:p>
            <a:pPr marL="0" indent="0">
              <a:buNone/>
            </a:pPr>
            <a:endParaRPr lang="de-DE" sz="1100" dirty="0"/>
          </a:p>
        </p:txBody>
      </p:sp>
      <p:sp>
        <p:nvSpPr>
          <p:cNvPr id="4" name="Inhaltsplatzhalter 2">
            <a:extLst>
              <a:ext uri="{FF2B5EF4-FFF2-40B4-BE49-F238E27FC236}">
                <a16:creationId xmlns:a16="http://schemas.microsoft.com/office/drawing/2014/main" xmlns="" id="{444D866B-8DCE-4242-A358-F4765A907712}"/>
              </a:ext>
            </a:extLst>
          </p:cNvPr>
          <p:cNvSpPr txBox="1">
            <a:spLocks/>
          </p:cNvSpPr>
          <p:nvPr/>
        </p:nvSpPr>
        <p:spPr>
          <a:xfrm>
            <a:off x="4572473" y="1329612"/>
            <a:ext cx="4258816" cy="32650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72686"/>
              </a:buClr>
              <a:buFont typeface="Wingdings" panose="05000000000000000000" pitchFamily="2" charset="2"/>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rgbClr val="7030A0"/>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rgbClr val="7030A0"/>
              </a:buClr>
              <a:buFont typeface="Courier New" panose="02070309020205020404" pitchFamily="49" charset="0"/>
              <a:buChar char="o"/>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rgbClr val="7030A0"/>
              </a:buClr>
              <a:buFont typeface="Courier New" panose="02070309020205020404" pitchFamily="49" charset="0"/>
              <a:buChar char="o"/>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rgbClr val="7030A0"/>
              </a:buClr>
              <a:buFont typeface="Courier New" panose="02070309020205020404" pitchFamily="49" charset="0"/>
              <a:buChar char="o"/>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de-DE" sz="1400" dirty="0"/>
              <a:t>Simon Morgenstern (EA LJKo, DB </a:t>
            </a:r>
            <a:r>
              <a:rPr lang="de-DE" sz="1400" dirty="0" err="1"/>
              <a:t>Wü</a:t>
            </a:r>
            <a:r>
              <a:rPr lang="de-DE" sz="1400" dirty="0"/>
              <a:t>, seit 10/2018)</a:t>
            </a:r>
          </a:p>
          <a:p>
            <a:r>
              <a:rPr lang="de-DE" sz="1400" dirty="0"/>
              <a:t>Dr. Julia Offermann (Pfarrerin, DB Rosenheim)</a:t>
            </a:r>
          </a:p>
          <a:p>
            <a:r>
              <a:rPr lang="de-DE" sz="1400" dirty="0"/>
              <a:t>Reinhold Ostermann (AfJ, bis 10/2018)</a:t>
            </a:r>
          </a:p>
          <a:p>
            <a:r>
              <a:rPr lang="de-DE" sz="1400" dirty="0"/>
              <a:t>Sebastian Ottmann (IPOS, EVHN)</a:t>
            </a:r>
          </a:p>
          <a:p>
            <a:r>
              <a:rPr lang="de-DE" sz="1400" dirty="0"/>
              <a:t>Imke Pursche (Pfarrerin, DB Erlangen)</a:t>
            </a:r>
          </a:p>
          <a:p>
            <a:r>
              <a:rPr lang="de-DE" sz="1400" dirty="0"/>
              <a:t>Stefan Reimers (Dekan, DB FFB, bis 11/2017)</a:t>
            </a:r>
          </a:p>
          <a:p>
            <a:r>
              <a:rPr lang="de-DE" sz="1400" dirty="0" err="1"/>
              <a:t>Karlhermann</a:t>
            </a:r>
            <a:r>
              <a:rPr lang="de-DE" sz="1400" dirty="0"/>
              <a:t> Schötz (Dekan DB Su-Ro seit 10/2018)</a:t>
            </a:r>
          </a:p>
          <a:p>
            <a:r>
              <a:rPr lang="de-DE" sz="1400" dirty="0"/>
              <a:t>Julia Simon (EA LJKa, 01/2018 bis 07/2018)</a:t>
            </a:r>
          </a:p>
          <a:p>
            <a:r>
              <a:rPr lang="de-DE" sz="1400" dirty="0"/>
              <a:t>Lena </a:t>
            </a:r>
            <a:r>
              <a:rPr lang="de-DE" sz="1400" dirty="0" err="1"/>
              <a:t>Sponner</a:t>
            </a:r>
            <a:r>
              <a:rPr lang="de-DE" sz="1400" dirty="0"/>
              <a:t> (DJR, DB Memmingen)</a:t>
            </a:r>
          </a:p>
          <a:p>
            <a:r>
              <a:rPr lang="de-DE" sz="1400" dirty="0"/>
              <a:t>Paula Tiggemann (Vorsitzende LJKa, seit 01/2018)</a:t>
            </a:r>
          </a:p>
          <a:p>
            <a:r>
              <a:rPr lang="de-DE" sz="1400" dirty="0"/>
              <a:t>Manfred Walter (ELJ, seit 04/2018)</a:t>
            </a:r>
          </a:p>
          <a:p>
            <a:pPr marL="0" indent="0">
              <a:buFont typeface="Wingdings" panose="05000000000000000000" pitchFamily="2" charset="2"/>
              <a:buNone/>
            </a:pPr>
            <a:endParaRPr lang="de-DE" sz="1400" dirty="0"/>
          </a:p>
        </p:txBody>
      </p:sp>
    </p:spTree>
    <p:extLst>
      <p:ext uri="{BB962C8B-B14F-4D97-AF65-F5344CB8AC3E}">
        <p14:creationId xmlns:p14="http://schemas.microsoft.com/office/powerpoint/2010/main" val="124687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Zentrale Erkenntnisse</a:t>
            </a:r>
          </a:p>
        </p:txBody>
      </p:sp>
      <p:sp>
        <p:nvSpPr>
          <p:cNvPr id="3" name="Inhaltsplatzhalter 2"/>
          <p:cNvSpPr>
            <a:spLocks noGrp="1"/>
          </p:cNvSpPr>
          <p:nvPr>
            <p:ph idx="1"/>
          </p:nvPr>
        </p:nvSpPr>
        <p:spPr/>
        <p:txBody>
          <a:bodyPr>
            <a:normAutofit fontScale="85000" lnSpcReduction="10000"/>
          </a:bodyPr>
          <a:lstStyle/>
          <a:p>
            <a:r>
              <a:rPr lang="de-DE" dirty="0"/>
              <a:t>Zur konzeptionellen Ausrichtung evangelischer Jugendarbeit und die Zusammenarbeit der Ebenen lassen sich Handlungsempfehlungen für die </a:t>
            </a:r>
            <a:r>
              <a:rPr lang="de-DE" dirty="0">
                <a:hlinkClick r:id="rId3" action="ppaction://hlinksldjump"/>
              </a:rPr>
              <a:t>Landesebene/das </a:t>
            </a:r>
            <a:r>
              <a:rPr lang="de-DE" dirty="0" err="1">
                <a:hlinkClick r:id="rId3" action="ppaction://hlinksldjump"/>
              </a:rPr>
              <a:t>AfJ</a:t>
            </a:r>
            <a:r>
              <a:rPr lang="de-DE" dirty="0">
                <a:hlinkClick r:id="rId3" action="ppaction://hlinksldjump"/>
              </a:rPr>
              <a:t> </a:t>
            </a:r>
            <a:r>
              <a:rPr lang="de-DE" dirty="0"/>
              <a:t>und die </a:t>
            </a:r>
            <a:r>
              <a:rPr lang="de-DE" dirty="0">
                <a:hlinkClick r:id="rId4" action="ppaction://hlinksldjump"/>
              </a:rPr>
              <a:t>Dekanatsebene</a:t>
            </a:r>
            <a:r>
              <a:rPr lang="de-DE" dirty="0"/>
              <a:t> ableiten. </a:t>
            </a:r>
          </a:p>
          <a:p>
            <a:r>
              <a:rPr lang="de-DE" dirty="0"/>
              <a:t>Die Studienergebnisse zeigen deutlich, dass der Bedarf an einer Fach- und Servicestelle im landesweiten Dienst und an Unterstützung durch Dekanatsjugendwerke gegeben ist.</a:t>
            </a:r>
          </a:p>
          <a:p>
            <a:endParaRPr lang="de-DE" dirty="0"/>
          </a:p>
          <a:p>
            <a:endParaRPr lang="de-DE" dirty="0"/>
          </a:p>
        </p:txBody>
      </p:sp>
    </p:spTree>
    <p:extLst>
      <p:ext uri="{BB962C8B-B14F-4D97-AF65-F5344CB8AC3E}">
        <p14:creationId xmlns:p14="http://schemas.microsoft.com/office/powerpoint/2010/main" val="3839253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211710"/>
            <a:ext cx="8229600" cy="857250"/>
          </a:xfrm>
        </p:spPr>
        <p:txBody>
          <a:bodyPr/>
          <a:lstStyle/>
          <a:p>
            <a:r>
              <a:rPr lang="de-DE" sz="4400" b="1" dirty="0"/>
              <a:t>Ergebnisse für die Dekanatsebene</a:t>
            </a:r>
          </a:p>
        </p:txBody>
      </p:sp>
    </p:spTree>
    <p:extLst>
      <p:ext uri="{BB962C8B-B14F-4D97-AF65-F5344CB8AC3E}">
        <p14:creationId xmlns:p14="http://schemas.microsoft.com/office/powerpoint/2010/main" val="3913876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A0D4D15-4564-4211-9CB8-39F1D86C7278}"/>
              </a:ext>
            </a:extLst>
          </p:cNvPr>
          <p:cNvSpPr>
            <a:spLocks noGrp="1"/>
          </p:cNvSpPr>
          <p:nvPr>
            <p:ph type="title"/>
          </p:nvPr>
        </p:nvSpPr>
        <p:spPr/>
        <p:txBody>
          <a:bodyPr/>
          <a:lstStyle/>
          <a:p>
            <a:r>
              <a:rPr lang="de-DE" sz="2800" dirty="0"/>
              <a:t>Grenzen der Kinder- und Jugendarbeit sind fließend</a:t>
            </a:r>
          </a:p>
        </p:txBody>
      </p:sp>
      <p:sp>
        <p:nvSpPr>
          <p:cNvPr id="3" name="Inhaltsplatzhalter 2">
            <a:extLst>
              <a:ext uri="{FF2B5EF4-FFF2-40B4-BE49-F238E27FC236}">
                <a16:creationId xmlns:a16="http://schemas.microsoft.com/office/drawing/2014/main" xmlns="" id="{D71E77C4-D49C-45FA-9B28-EE458F7D6A5A}"/>
              </a:ext>
            </a:extLst>
          </p:cNvPr>
          <p:cNvSpPr>
            <a:spLocks noGrp="1"/>
          </p:cNvSpPr>
          <p:nvPr>
            <p:ph idx="1"/>
          </p:nvPr>
        </p:nvSpPr>
        <p:spPr>
          <a:xfrm>
            <a:off x="425152" y="1275606"/>
            <a:ext cx="8229600" cy="3265010"/>
          </a:xfrm>
        </p:spPr>
        <p:txBody>
          <a:bodyPr>
            <a:normAutofit lnSpcReduction="10000"/>
          </a:bodyPr>
          <a:lstStyle/>
          <a:p>
            <a:pPr>
              <a:lnSpc>
                <a:spcPct val="100000"/>
              </a:lnSpc>
            </a:pPr>
            <a:r>
              <a:rPr lang="de-DE" dirty="0"/>
              <a:t>Aus Sicht der Kirchengemeinden </a:t>
            </a:r>
            <a:r>
              <a:rPr lang="de-DE" dirty="0">
                <a:solidFill>
                  <a:srgbClr val="C28D2D"/>
                </a:solidFill>
              </a:rPr>
              <a:t>zählen auch folgende Bereiche </a:t>
            </a:r>
            <a:r>
              <a:rPr lang="de-DE" dirty="0"/>
              <a:t>zur „Jugendarbeit“:</a:t>
            </a:r>
          </a:p>
          <a:p>
            <a:pPr lvl="1">
              <a:lnSpc>
                <a:spcPct val="100000"/>
              </a:lnSpc>
            </a:pPr>
            <a:r>
              <a:rPr lang="de-DE" b="1" dirty="0">
                <a:solidFill>
                  <a:srgbClr val="C28D2D"/>
                </a:solidFill>
              </a:rPr>
              <a:t>Kinderkirche</a:t>
            </a:r>
            <a:r>
              <a:rPr lang="de-DE" dirty="0"/>
              <a:t> (Kindergottesdienst, Kinderbibelwoche usw.)</a:t>
            </a:r>
          </a:p>
          <a:p>
            <a:pPr lvl="1">
              <a:lnSpc>
                <a:spcPct val="100000"/>
              </a:lnSpc>
            </a:pPr>
            <a:r>
              <a:rPr lang="de-DE" b="1" dirty="0">
                <a:solidFill>
                  <a:srgbClr val="C28D2D"/>
                </a:solidFill>
              </a:rPr>
              <a:t>Konfirmandenarbeit</a:t>
            </a:r>
            <a:endParaRPr lang="de-DE" dirty="0"/>
          </a:p>
          <a:p>
            <a:pPr lvl="1">
              <a:lnSpc>
                <a:spcPct val="100000"/>
              </a:lnSpc>
            </a:pPr>
            <a:r>
              <a:rPr lang="de-DE" b="1" dirty="0">
                <a:solidFill>
                  <a:srgbClr val="C28D2D"/>
                </a:solidFill>
              </a:rPr>
              <a:t>Familienarbeit</a:t>
            </a:r>
            <a:r>
              <a:rPr lang="de-DE" dirty="0"/>
              <a:t> (z. B. Mini- und Familiengottesdienste)</a:t>
            </a:r>
          </a:p>
        </p:txBody>
      </p:sp>
    </p:spTree>
    <p:extLst>
      <p:ext uri="{BB962C8B-B14F-4D97-AF65-F5344CB8AC3E}">
        <p14:creationId xmlns:p14="http://schemas.microsoft.com/office/powerpoint/2010/main" val="1403774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E6B5BC0-E136-44C0-BD95-A92A3CCE1711}"/>
              </a:ext>
            </a:extLst>
          </p:cNvPr>
          <p:cNvSpPr>
            <a:spLocks noGrp="1"/>
          </p:cNvSpPr>
          <p:nvPr>
            <p:ph type="title"/>
          </p:nvPr>
        </p:nvSpPr>
        <p:spPr/>
        <p:txBody>
          <a:bodyPr/>
          <a:lstStyle/>
          <a:p>
            <a:r>
              <a:rPr lang="de-DE" sz="3200" dirty="0"/>
              <a:t>Aktivitäten auf den unterschiedlichen Ebenen</a:t>
            </a:r>
          </a:p>
        </p:txBody>
      </p:sp>
      <p:pic>
        <p:nvPicPr>
          <p:cNvPr id="8" name="Inhaltsplatzhalter 7">
            <a:extLst>
              <a:ext uri="{FF2B5EF4-FFF2-40B4-BE49-F238E27FC236}">
                <a16:creationId xmlns:a16="http://schemas.microsoft.com/office/drawing/2014/main" xmlns="" id="{D82F3035-D8BB-49FD-9E83-30A08F4C149B}"/>
              </a:ext>
            </a:extLst>
          </p:cNvPr>
          <p:cNvPicPr>
            <a:picLocks noGrp="1" noChangeAspect="1"/>
          </p:cNvPicPr>
          <p:nvPr>
            <p:ph idx="1"/>
          </p:nvPr>
        </p:nvPicPr>
        <p:blipFill>
          <a:blip r:embed="rId3"/>
          <a:stretch>
            <a:fillRect/>
          </a:stretch>
        </p:blipFill>
        <p:spPr>
          <a:xfrm>
            <a:off x="1667285" y="1330325"/>
            <a:ext cx="5809429" cy="3263900"/>
          </a:xfrm>
          <a:prstGeom prst="rect">
            <a:avLst/>
          </a:prstGeom>
        </p:spPr>
      </p:pic>
    </p:spTree>
    <p:extLst>
      <p:ext uri="{BB962C8B-B14F-4D97-AF65-F5344CB8AC3E}">
        <p14:creationId xmlns:p14="http://schemas.microsoft.com/office/powerpoint/2010/main" val="1481480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äsentatio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Präsentation1</Template>
  <TotalTime>0</TotalTime>
  <Words>2861</Words>
  <Application>Microsoft Office PowerPoint</Application>
  <PresentationFormat>Bildschirmpräsentation (16:9)</PresentationFormat>
  <Paragraphs>361</Paragraphs>
  <Slides>32</Slides>
  <Notes>32</Notes>
  <HiddenSlides>1</HiddenSlides>
  <MMClips>0</MMClips>
  <ScaleCrop>false</ScaleCrop>
  <HeadingPairs>
    <vt:vector size="4" baseType="variant">
      <vt:variant>
        <vt:lpstr>Design</vt:lpstr>
      </vt:variant>
      <vt:variant>
        <vt:i4>1</vt:i4>
      </vt:variant>
      <vt:variant>
        <vt:lpstr>Folientitel</vt:lpstr>
      </vt:variant>
      <vt:variant>
        <vt:i4>32</vt:i4>
      </vt:variant>
    </vt:vector>
  </HeadingPairs>
  <TitlesOfParts>
    <vt:vector size="33" baseType="lpstr">
      <vt:lpstr>Präsentation1</vt:lpstr>
      <vt:lpstr>Jugendarbeitsstudie der ELKB 2017-2019 Befund und Handlungsempfehlungen</vt:lpstr>
      <vt:lpstr>Fragestellungen</vt:lpstr>
      <vt:lpstr>Forschungsdesign</vt:lpstr>
      <vt:lpstr>Rücklauf</vt:lpstr>
      <vt:lpstr>Begleitgruppe</vt:lpstr>
      <vt:lpstr>Zentrale Erkenntnisse</vt:lpstr>
      <vt:lpstr>Ergebnisse für die Dekanatsebene</vt:lpstr>
      <vt:lpstr>Grenzen der Kinder- und Jugendarbeit sind fließend</vt:lpstr>
      <vt:lpstr>Aktivitäten auf den unterschiedlichen Ebenen</vt:lpstr>
      <vt:lpstr>Unterstützung durch die Dekanatsjugendwerke</vt:lpstr>
      <vt:lpstr>Wichtigkeit der Arbeitsfelder aus Sicht der Kirchengemeinden</vt:lpstr>
      <vt:lpstr>Differenzierung in den Bedarfen</vt:lpstr>
      <vt:lpstr>Zusammenarbeit mit Mitgliedsverbänden</vt:lpstr>
      <vt:lpstr>Struktur der Evangelischen Jugend in Bayern</vt:lpstr>
      <vt:lpstr>Handlungsempfehlungen für die Dekanatsebene</vt:lpstr>
      <vt:lpstr>Fließende Grenzen in der Jugendarbeit gestalten</vt:lpstr>
      <vt:lpstr>Qualität der Zusammenarbeit vor Ort sichern</vt:lpstr>
      <vt:lpstr>Ressourcen von Hauptberuflichen und Ehrenamtlichen beachten</vt:lpstr>
      <vt:lpstr>Ehrenamtliche und Hauptberufliche gemeinsam in Verantwortung bringen</vt:lpstr>
      <vt:lpstr>Kirche und Jugendverband:  Integrale Identität nutzen</vt:lpstr>
      <vt:lpstr>Integrale Identität:  Mitgliedsverbände und Gemeindejugend</vt:lpstr>
      <vt:lpstr>Ergebnisse für die  Landesebene / AfJ</vt:lpstr>
      <vt:lpstr>Unterstützung des landesweiten Dienstes (DJR/MW)</vt:lpstr>
      <vt:lpstr>Themen benötigter Unterstützung</vt:lpstr>
      <vt:lpstr>Ausrichtung der landesweiten Unterstützung</vt:lpstr>
      <vt:lpstr>Nähe des Amtes für Jugendarbeit zur Basis</vt:lpstr>
      <vt:lpstr>Serviceorientierung</vt:lpstr>
      <vt:lpstr>Handlungsempfehlungen für die Landesebene/ AfJ</vt:lpstr>
      <vt:lpstr>Serviceorientierung des Amts  für Jugendarbeit ausbauen</vt:lpstr>
      <vt:lpstr>Nähe des Amts für Jugendarbeit zur Basis ausbauen</vt:lpstr>
      <vt:lpstr>Unterstützung bei aktuellen Themen ausbauen</vt:lpstr>
      <vt:lpstr>Zeit für Fragen und Austausch</vt:lpstr>
    </vt:vector>
  </TitlesOfParts>
  <Company>AfJ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Ute Markel</dc:creator>
  <cp:lastModifiedBy>Sebastian Heilmann</cp:lastModifiedBy>
  <cp:revision>132</cp:revision>
  <cp:lastPrinted>2019-10-17T13:24:00Z</cp:lastPrinted>
  <dcterms:created xsi:type="dcterms:W3CDTF">2017-09-15T07:44:21Z</dcterms:created>
  <dcterms:modified xsi:type="dcterms:W3CDTF">2019-11-15T12:38:30Z</dcterms:modified>
</cp:coreProperties>
</file>