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415" r:id="rId2"/>
    <p:sldId id="423" r:id="rId3"/>
    <p:sldId id="424" r:id="rId4"/>
    <p:sldId id="427" r:id="rId5"/>
    <p:sldId id="348" r:id="rId6"/>
    <p:sldId id="414" r:id="rId7"/>
    <p:sldId id="352" r:id="rId8"/>
    <p:sldId id="362" r:id="rId9"/>
    <p:sldId id="381" r:id="rId10"/>
    <p:sldId id="386" r:id="rId11"/>
    <p:sldId id="393" r:id="rId12"/>
    <p:sldId id="400" r:id="rId13"/>
    <p:sldId id="363" r:id="rId14"/>
    <p:sldId id="368" r:id="rId15"/>
    <p:sldId id="429" r:id="rId16"/>
    <p:sldId id="428" r:id="rId17"/>
    <p:sldId id="430" r:id="rId18"/>
    <p:sldId id="431" r:id="rId19"/>
    <p:sldId id="432" r:id="rId20"/>
    <p:sldId id="433" r:id="rId21"/>
    <p:sldId id="434" r:id="rId22"/>
    <p:sldId id="416" r:id="rId23"/>
    <p:sldId id="418" r:id="rId24"/>
    <p:sldId id="425" r:id="rId25"/>
    <p:sldId id="419" r:id="rId26"/>
    <p:sldId id="420" r:id="rId27"/>
    <p:sldId id="421" r:id="rId28"/>
    <p:sldId id="422" r:id="rId29"/>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4E5473D-2543-40CA-A55F-098C5F293922}">
          <p14:sldIdLst>
            <p14:sldId id="415"/>
            <p14:sldId id="423"/>
            <p14:sldId id="424"/>
            <p14:sldId id="427"/>
            <p14:sldId id="348"/>
            <p14:sldId id="414"/>
            <p14:sldId id="352"/>
            <p14:sldId id="362"/>
            <p14:sldId id="381"/>
            <p14:sldId id="386"/>
            <p14:sldId id="393"/>
            <p14:sldId id="400"/>
            <p14:sldId id="363"/>
            <p14:sldId id="368"/>
            <p14:sldId id="429"/>
            <p14:sldId id="428"/>
            <p14:sldId id="430"/>
            <p14:sldId id="431"/>
            <p14:sldId id="432"/>
            <p14:sldId id="433"/>
            <p14:sldId id="434"/>
            <p14:sldId id="416"/>
            <p14:sldId id="418"/>
            <p14:sldId id="425"/>
            <p14:sldId id="419"/>
            <p14:sldId id="420"/>
            <p14:sldId id="421"/>
            <p14:sldId id="4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9E3"/>
    <a:srgbClr val="C6168D"/>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1196" autoAdjust="0"/>
  </p:normalViewPr>
  <p:slideViewPr>
    <p:cSldViewPr>
      <p:cViewPr>
        <p:scale>
          <a:sx n="50" d="100"/>
          <a:sy n="50" d="100"/>
        </p:scale>
        <p:origin x="-2371" y="-610"/>
      </p:cViewPr>
      <p:guideLst>
        <p:guide orient="horz" pos="1620"/>
        <p:guide pos="2880"/>
      </p:guideLst>
    </p:cSldViewPr>
  </p:slideViewPr>
  <p:outlineViewPr>
    <p:cViewPr>
      <p:scale>
        <a:sx n="33" d="100"/>
        <a:sy n="33" d="100"/>
      </p:scale>
      <p:origin x="53" y="10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17.11.2020</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17.11.2020</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a:t>
            </a:fld>
            <a:endParaRPr lang="de-DE"/>
          </a:p>
        </p:txBody>
      </p:sp>
    </p:spTree>
    <p:extLst>
      <p:ext uri="{BB962C8B-B14F-4D97-AF65-F5344CB8AC3E}">
        <p14:creationId xmlns:p14="http://schemas.microsoft.com/office/powerpoint/2010/main" val="280561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4098238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137211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14</a:t>
            </a:fld>
            <a:endParaRPr lang="de-DE"/>
          </a:p>
        </p:txBody>
      </p:sp>
    </p:spTree>
    <p:extLst>
      <p:ext uri="{BB962C8B-B14F-4D97-AF65-F5344CB8AC3E}">
        <p14:creationId xmlns:p14="http://schemas.microsoft.com/office/powerpoint/2010/main" val="172245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der massenweise Protest bei </a:t>
            </a:r>
            <a:r>
              <a:rPr lang="de-DE" dirty="0" err="1" smtClean="0"/>
              <a:t>Fridays</a:t>
            </a:r>
            <a:r>
              <a:rPr lang="de-DE" dirty="0" smtClean="0"/>
              <a:t> </a:t>
            </a:r>
            <a:r>
              <a:rPr lang="de-DE" dirty="0" err="1" smtClean="0"/>
              <a:t>For</a:t>
            </a:r>
            <a:r>
              <a:rPr lang="de-DE" baseline="0" dirty="0" smtClean="0"/>
              <a:t> Future ist ein Ausdruck des eigenen politischen Ohnmachtsgefühls! </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273542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22</a:t>
            </a:fld>
            <a:endParaRPr lang="de-DE"/>
          </a:p>
        </p:txBody>
      </p:sp>
    </p:spTree>
    <p:extLst>
      <p:ext uri="{BB962C8B-B14F-4D97-AF65-F5344CB8AC3E}">
        <p14:creationId xmlns:p14="http://schemas.microsoft.com/office/powerpoint/2010/main" val="302989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Prekären (&amp; Konsum-Materialistischen) gibt es religiöse Anknüpfungspunkte</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25</a:t>
            </a:fld>
            <a:endParaRPr lang="de-DE"/>
          </a:p>
        </p:txBody>
      </p:sp>
    </p:spTree>
    <p:extLst>
      <p:ext uri="{BB962C8B-B14F-4D97-AF65-F5344CB8AC3E}">
        <p14:creationId xmlns:p14="http://schemas.microsoft.com/office/powerpoint/2010/main" val="342264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26</a:t>
            </a:fld>
            <a:endParaRPr lang="de-DE"/>
          </a:p>
        </p:txBody>
      </p:sp>
    </p:spTree>
    <p:extLst>
      <p:ext uri="{BB962C8B-B14F-4D97-AF65-F5344CB8AC3E}">
        <p14:creationId xmlns:p14="http://schemas.microsoft.com/office/powerpoint/2010/main" val="138733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27</a:t>
            </a:fld>
            <a:endParaRPr lang="de-DE"/>
          </a:p>
        </p:txBody>
      </p:sp>
    </p:spTree>
    <p:extLst>
      <p:ext uri="{BB962C8B-B14F-4D97-AF65-F5344CB8AC3E}">
        <p14:creationId xmlns:p14="http://schemas.microsoft.com/office/powerpoint/2010/main" val="378109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KMU = Kirchliche Mitgliedschaftsuntersuchung.</a:t>
            </a:r>
            <a:r>
              <a:rPr lang="de-DE" baseline="0" dirty="0" smtClean="0"/>
              <a:t> Dort wird die rückgängige religiöse Sozialisation in den Familien beschrieben.</a:t>
            </a:r>
          </a:p>
          <a:p>
            <a:endParaRPr lang="de-DE" baseline="0" dirty="0" smtClean="0"/>
          </a:p>
          <a:p>
            <a:r>
              <a:rPr lang="de-DE" baseline="0" dirty="0" smtClean="0"/>
              <a:t>SI 2019: „Was mein Leben bestimmt? –Ich“. Die jungen Erwachsenen können sich in der Mehrzahl nicht mehr vorstellen, dass Kirche eine Relevanz für ihr Leben haben könnte.</a:t>
            </a:r>
          </a:p>
          <a:p>
            <a:endParaRPr lang="de-DE" baseline="0" dirty="0" smtClean="0"/>
          </a:p>
          <a:p>
            <a:r>
              <a:rPr lang="de-DE" baseline="0" dirty="0" smtClean="0"/>
              <a:t>Sinus 2016: Dort war Glaube ein Schwerpunktthema. Es wurde deutliche, dass religiöse und geistliche Fragen nicht öffentlich gemacht werden, sondern der Glaube als etwas intimes betrachtet wird. Die Mitgliedschaft in der Kirche besteht </a:t>
            </a:r>
            <a:r>
              <a:rPr lang="de-DE" baseline="0" dirty="0" err="1" smtClean="0"/>
              <a:t>idR</a:t>
            </a:r>
            <a:r>
              <a:rPr lang="de-DE" baseline="0" dirty="0" smtClean="0"/>
              <a:t> über familiäre Bindungen, manchmal sogar nur noch der Familie zuliebe.</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F8A9E36F-C4A6-4525-B602-BC7E6FF2B453}" type="slidenum">
              <a:rPr lang="de-DE" smtClean="0"/>
              <a:t>28</a:t>
            </a:fld>
            <a:endParaRPr lang="de-DE"/>
          </a:p>
        </p:txBody>
      </p:sp>
    </p:spTree>
    <p:extLst>
      <p:ext uri="{BB962C8B-B14F-4D97-AF65-F5344CB8AC3E}">
        <p14:creationId xmlns:p14="http://schemas.microsoft.com/office/powerpoint/2010/main" val="9335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Werte, die alle Jugendlichen gleichermaßen teilen. </a:t>
            </a:r>
          </a:p>
          <a:p>
            <a:r>
              <a:rPr lang="de-DE" dirty="0" smtClean="0"/>
              <a:t>Individualistische Bestrebungen (Selbstbestimmung &amp; Leistung)</a:t>
            </a:r>
          </a:p>
          <a:p>
            <a:r>
              <a:rPr lang="de-DE" dirty="0" smtClean="0"/>
              <a:t>Soziale Werte (Toleranz,</a:t>
            </a:r>
            <a:r>
              <a:rPr lang="de-DE" baseline="0" dirty="0" smtClean="0"/>
              <a:t> Altruismus)</a:t>
            </a:r>
          </a:p>
          <a:p>
            <a:r>
              <a:rPr lang="de-DE" baseline="0" dirty="0" smtClean="0"/>
              <a:t>Soziale Geborgenheit (Familie, Freunde, Treue)</a:t>
            </a:r>
          </a:p>
          <a:p>
            <a:endParaRPr lang="de-DE" baseline="0" dirty="0" smtClean="0"/>
          </a:p>
          <a:p>
            <a:r>
              <a:rPr lang="de-DE" baseline="0" dirty="0" smtClean="0"/>
              <a:t>Wie wurde das erhoben: Werte wurden bei Umfrage immer mit Aussagen unterlegt (also war es greifbarer und verständlich für die Jugendlichen, </a:t>
            </a:r>
            <a:r>
              <a:rPr lang="de-DE" baseline="0" dirty="0" err="1" smtClean="0"/>
              <a:t>zB</a:t>
            </a:r>
            <a:r>
              <a:rPr lang="de-DE" baseline="0" dirty="0" smtClean="0"/>
              <a:t> Dominanz: </a:t>
            </a:r>
            <a:r>
              <a:rPr lang="de-DE" sz="1200" b="0" i="1" u="none" strike="noStrike" kern="1200" baseline="0" dirty="0" smtClean="0">
                <a:solidFill>
                  <a:schemeClr val="tx1"/>
                </a:solidFill>
                <a:latin typeface="+mn-lt"/>
                <a:ea typeface="+mn-ea"/>
                <a:cs typeface="+mn-cs"/>
              </a:rPr>
              <a:t>Anderen sagen, wo es langgeht</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56014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Merkposten für Jugendarbeit:</a:t>
            </a:r>
          </a:p>
          <a:p>
            <a:r>
              <a:rPr lang="de-DE" dirty="0" smtClean="0"/>
              <a:t>Tragfähige</a:t>
            </a:r>
            <a:r>
              <a:rPr lang="de-DE" baseline="0" dirty="0" smtClean="0"/>
              <a:t> soziale Bindungen, </a:t>
            </a:r>
            <a:r>
              <a:rPr lang="de-DE" dirty="0" smtClean="0"/>
              <a:t>Musik und Smartphone als „Basis</a:t>
            </a:r>
            <a:r>
              <a:rPr lang="de-DE" baseline="0" dirty="0" smtClean="0"/>
              <a:t> der aktuellen Bedürfnispyramide“ für alle Lebenswelten.</a:t>
            </a:r>
          </a:p>
          <a:p>
            <a:r>
              <a:rPr lang="de-DE" baseline="0" dirty="0" smtClean="0"/>
              <a:t>Dann kommen die individuellen Freizeitbeschäftigungen.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271128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Bildungsachse ist gleich</a:t>
            </a:r>
            <a:r>
              <a:rPr lang="de-DE" baseline="0" dirty="0" smtClean="0"/>
              <a:t> wie bei letzter Studie (damit ist das dreigliedrigen Schulsystem gemeint)</a:t>
            </a:r>
          </a:p>
          <a:p>
            <a:endParaRPr lang="de-DE" dirty="0" smtClean="0"/>
          </a:p>
          <a:p>
            <a:r>
              <a:rPr lang="de-DE" dirty="0" smtClean="0"/>
              <a:t>Anhand der Kategorie Bildung und Werte können die verschiedenen</a:t>
            </a:r>
            <a:r>
              <a:rPr lang="de-DE" baseline="0" dirty="0" smtClean="0"/>
              <a:t> Lebenswelten als Typologie extrahiert werden.</a:t>
            </a:r>
          </a:p>
          <a:p>
            <a:endParaRPr lang="de-DE" baseline="0" dirty="0" smtClean="0"/>
          </a:p>
          <a:p>
            <a:r>
              <a:rPr lang="de-DE" baseline="0" dirty="0" smtClean="0"/>
              <a:t>Unterschiede zur Vorgängerstudien:</a:t>
            </a:r>
          </a:p>
          <a:p>
            <a:pPr marL="0" indent="0">
              <a:buFontTx/>
              <a:buNone/>
            </a:pPr>
            <a:r>
              <a:rPr lang="de-DE" baseline="0" dirty="0" smtClean="0"/>
              <a:t>präziser gefasst wurden </a:t>
            </a:r>
          </a:p>
          <a:p>
            <a:pPr marL="628650" lvl="1" indent="-171450">
              <a:buFontTx/>
              <a:buChar char="-"/>
            </a:pPr>
            <a:r>
              <a:rPr lang="de-DE" baseline="0" dirty="0" smtClean="0"/>
              <a:t>Postmaterielle (statt sozial-ökologische)</a:t>
            </a:r>
          </a:p>
          <a:p>
            <a:pPr marL="628650" lvl="1" indent="-171450">
              <a:buFontTx/>
              <a:buChar char="-"/>
            </a:pPr>
            <a:r>
              <a:rPr lang="de-DE" baseline="0" dirty="0" smtClean="0"/>
              <a:t>Traditionell-bürgerliche (statt konservativ bürgerliche)</a:t>
            </a:r>
          </a:p>
          <a:p>
            <a:pPr marL="628650" lvl="1" indent="-171450">
              <a:buFontTx/>
              <a:buChar char="-"/>
            </a:pPr>
            <a:r>
              <a:rPr lang="de-DE" baseline="0" dirty="0" smtClean="0"/>
              <a:t>Konsum Materialisten (statt Materialistische Hedonisten)</a:t>
            </a:r>
          </a:p>
          <a:p>
            <a:pPr marL="628650" lvl="1" indent="-171450">
              <a:buFontTx/>
              <a:buChar char="-"/>
            </a:pPr>
            <a:r>
              <a:rPr lang="de-DE" baseline="0" dirty="0" smtClean="0"/>
              <a:t>Es gibt keine Überschneidung in den Gruppen der </a:t>
            </a:r>
            <a:r>
              <a:rPr lang="de-DE" baseline="0" dirty="0" err="1" smtClean="0"/>
              <a:t>Experimentalisten</a:t>
            </a:r>
            <a:r>
              <a:rPr lang="de-DE" baseline="0" dirty="0" smtClean="0"/>
              <a:t> und Konsum-Materialisten mehr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5</a:t>
            </a:fld>
            <a:endParaRPr lang="de-DE"/>
          </a:p>
        </p:txBody>
      </p:sp>
    </p:spTree>
    <p:extLst>
      <p:ext uri="{BB962C8B-B14F-4D97-AF65-F5344CB8AC3E}">
        <p14:creationId xmlns:p14="http://schemas.microsoft.com/office/powerpoint/2010/main" val="59632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28650" lvl="1" indent="-171450">
              <a:buFontTx/>
              <a:buChar char="-"/>
            </a:pPr>
            <a:r>
              <a:rPr lang="de-DE" baseline="0" dirty="0" smtClean="0"/>
              <a:t>Subkulturen und Jugendspezifische Abgrenzung gegenüber Erwachsenen weiter auf dem Rückzug </a:t>
            </a:r>
          </a:p>
          <a:p>
            <a:pPr marL="628650" lvl="1" indent="-171450">
              <a:buFontTx/>
              <a:buChar char="-"/>
            </a:pPr>
            <a:r>
              <a:rPr lang="de-DE" baseline="0" dirty="0" smtClean="0"/>
              <a:t>Hedonismus weniger prägend. Wohlstand und Absicherung: JA – grenzenloser Konsum: eher nein. </a:t>
            </a:r>
          </a:p>
          <a:p>
            <a:pPr marL="628650" lvl="1" indent="-171450">
              <a:buFontTx/>
              <a:buChar char="-"/>
            </a:pPr>
            <a:r>
              <a:rPr lang="de-DE" baseline="0" dirty="0" smtClean="0"/>
              <a:t>Die Bürgerliche Normalbiographie gewinnt an Bedeutung.</a:t>
            </a:r>
          </a:p>
          <a:p>
            <a:pPr marL="628650" lvl="1" indent="-171450">
              <a:buFontTx/>
              <a:buChar char="-"/>
            </a:pPr>
            <a:r>
              <a:rPr lang="de-DE" baseline="0" dirty="0" smtClean="0"/>
              <a:t>Postmoderne Lebenswelten gewinnen an Einfluss als Trendsetter für den Mainstream. </a:t>
            </a:r>
          </a:p>
          <a:p>
            <a:pPr marL="628650" lvl="1" indent="-171450">
              <a:buFontTx/>
              <a:buChar char="-"/>
            </a:pPr>
            <a:r>
              <a:rPr lang="de-DE" baseline="0" dirty="0" smtClean="0"/>
              <a:t>Adaptiv-Pragmatische erstreckt sich weiter über die Wertecluster und auf der Bildungsachse!</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59632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Unterschiede zu Vorgängerstudien</a:t>
            </a:r>
          </a:p>
          <a:p>
            <a:r>
              <a:rPr lang="de-DE" sz="1200" b="0" i="0" u="none" strike="noStrike" kern="1200" baseline="0" dirty="0" smtClean="0">
                <a:solidFill>
                  <a:schemeClr val="tx1"/>
                </a:solidFill>
                <a:latin typeface="+mn-lt"/>
                <a:ea typeface="+mn-ea"/>
                <a:cs typeface="+mn-cs"/>
              </a:rPr>
              <a:t>Sozialökologische (2012, 2016)</a:t>
            </a:r>
          </a:p>
          <a:p>
            <a:r>
              <a:rPr lang="de-DE" sz="1200" b="0" i="0" u="none" strike="noStrike" kern="1200" baseline="0" dirty="0" smtClean="0">
                <a:solidFill>
                  <a:schemeClr val="tx1"/>
                </a:solidFill>
                <a:latin typeface="+mn-lt"/>
                <a:ea typeface="+mn-ea"/>
                <a:cs typeface="+mn-cs"/>
              </a:rPr>
              <a:t>Die nachhaltigkeits- und gemeinwohlorientierten Jugendlichen mit sozialkritischer Grundhaltung und Offenheit für alternative Lebensentwürfe</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Konservativ-Bürgerliche (2012, 2016)</a:t>
            </a:r>
          </a:p>
          <a:p>
            <a:r>
              <a:rPr lang="de-DE" sz="1200" b="0" i="0" u="none" strike="noStrike" kern="1200" baseline="0" dirty="0" smtClean="0">
                <a:solidFill>
                  <a:schemeClr val="tx1"/>
                </a:solidFill>
                <a:latin typeface="+mn-lt"/>
                <a:ea typeface="+mn-ea"/>
                <a:cs typeface="+mn-cs"/>
              </a:rPr>
              <a:t>Die familien- und heimatorientierten Bodenständigen mit Traditionsbewusstsein</a:t>
            </a:r>
          </a:p>
          <a:p>
            <a:r>
              <a:rPr lang="de-DE" sz="1200" b="0" i="0" u="none" strike="noStrike" kern="1200" baseline="0" dirty="0" smtClean="0">
                <a:solidFill>
                  <a:schemeClr val="tx1"/>
                </a:solidFill>
                <a:latin typeface="+mn-lt"/>
                <a:ea typeface="+mn-ea"/>
                <a:cs typeface="+mn-cs"/>
              </a:rPr>
              <a:t>und Verantwortungsethik</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Materialistische Hedonisten (2012, 2016)</a:t>
            </a:r>
          </a:p>
          <a:p>
            <a:r>
              <a:rPr lang="de-DE" sz="1200" b="0" i="0" u="none" strike="noStrike" kern="1200" baseline="0" dirty="0" smtClean="0">
                <a:solidFill>
                  <a:schemeClr val="tx1"/>
                </a:solidFill>
                <a:latin typeface="+mn-lt"/>
                <a:ea typeface="+mn-ea"/>
                <a:cs typeface="+mn-cs"/>
              </a:rPr>
              <a:t>Die freizeit- und familienorientierte Unterschicht mit ausgeprägten markenbewussten Konsumwünschen</a:t>
            </a:r>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298907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Adaptiv-pragmatische Jugendliche schätzen das deutsche Wirtschafts- bzw.</a:t>
            </a:r>
          </a:p>
          <a:p>
            <a:r>
              <a:rPr lang="de-DE" sz="1200" b="0" i="0" u="none" strike="noStrike" kern="1200" baseline="0" dirty="0" smtClean="0">
                <a:solidFill>
                  <a:schemeClr val="tx1"/>
                </a:solidFill>
                <a:latin typeface="+mn-lt"/>
                <a:ea typeface="+mn-ea"/>
                <a:cs typeface="+mn-cs"/>
              </a:rPr>
              <a:t>Sozialsystem und bejahen die gesellschaftliche Ordnung. Sie sehen sich als verantwortungsbewusste Bürger*innen, die künftig pünktlich Steuern zahlen und dem Staat nicht auf der Tasche liegen wollen. Vermittelt über die Tischgespräche zu</a:t>
            </a:r>
          </a:p>
          <a:p>
            <a:r>
              <a:rPr lang="de-DE" sz="1200" b="0" i="0" u="none" strike="noStrike" kern="1200" baseline="0" dirty="0" smtClean="0">
                <a:solidFill>
                  <a:schemeClr val="tx1"/>
                </a:solidFill>
                <a:latin typeface="+mn-lt"/>
                <a:ea typeface="+mn-ea"/>
                <a:cs typeface="+mn-cs"/>
              </a:rPr>
              <a:t>Hause, nehmen die jungen Leute auf, dass sie immer mehr zwischen Eliten,</a:t>
            </a:r>
          </a:p>
          <a:p>
            <a:r>
              <a:rPr lang="de-DE" sz="1200" b="0" i="0" u="none" strike="noStrike" kern="1200" baseline="0" dirty="0" smtClean="0">
                <a:solidFill>
                  <a:schemeClr val="tx1"/>
                </a:solidFill>
                <a:latin typeface="+mn-lt"/>
                <a:ea typeface="+mn-ea"/>
                <a:cs typeface="+mn-cs"/>
              </a:rPr>
              <a:t>die sich auf Kosten anderer bereichern, und „</a:t>
            </a:r>
            <a:r>
              <a:rPr lang="de-DE" sz="1200" b="0" i="0" u="none" strike="noStrike" kern="1200" baseline="0" dirty="0" err="1" smtClean="0">
                <a:solidFill>
                  <a:schemeClr val="tx1"/>
                </a:solidFill>
                <a:latin typeface="+mn-lt"/>
                <a:ea typeface="+mn-ea"/>
                <a:cs typeface="+mn-cs"/>
              </a:rPr>
              <a:t>Leistungserschleicher</a:t>
            </a:r>
            <a:r>
              <a:rPr lang="de-DE" sz="1200" b="0" i="0" u="none" strike="noStrike" kern="1200" baseline="0" dirty="0" smtClean="0">
                <a:solidFill>
                  <a:schemeClr val="tx1"/>
                </a:solidFill>
                <a:latin typeface="+mn-lt"/>
                <a:ea typeface="+mn-ea"/>
                <a:cs typeface="+mn-cs"/>
              </a:rPr>
              <a:t>*innen“</a:t>
            </a:r>
          </a:p>
          <a:p>
            <a:r>
              <a:rPr lang="de-DE" sz="1200" b="0" i="0" u="none" strike="noStrike" kern="1200" baseline="0" dirty="0" smtClean="0">
                <a:solidFill>
                  <a:schemeClr val="tx1"/>
                </a:solidFill>
                <a:latin typeface="+mn-lt"/>
                <a:ea typeface="+mn-ea"/>
                <a:cs typeface="+mn-cs"/>
              </a:rPr>
              <a:t>eingezwängt sind. Es findet eine deutliche Abgrenzung gegenüber „faulen</a:t>
            </a:r>
          </a:p>
          <a:p>
            <a:r>
              <a:rPr lang="de-DE" sz="1200" b="0" i="0" u="none" strike="noStrike" kern="1200" baseline="0" dirty="0" smtClean="0">
                <a:solidFill>
                  <a:schemeClr val="tx1"/>
                </a:solidFill>
                <a:latin typeface="+mn-lt"/>
                <a:ea typeface="+mn-ea"/>
                <a:cs typeface="+mn-cs"/>
              </a:rPr>
              <a:t>Menschen“ statt.</a:t>
            </a:r>
          </a:p>
          <a:p>
            <a:endParaRPr lang="de-DE"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15361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197964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142511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smtClean="0"/>
              <a:t>Titelmasterformat durch Klicken bearbeiten</a:t>
            </a:r>
            <a:endParaRPr lang="de-DE" dirty="0"/>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202" y="2499742"/>
            <a:ext cx="9361714" cy="3096344"/>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cxnSp>
        <p:nvCxnSpPr>
          <p:cNvPr id="7" name="Gerade Verbindung 6"/>
          <p:cNvCxnSpPr/>
          <p:nvPr userDrawn="1"/>
        </p:nvCxnSpPr>
        <p:spPr>
          <a:xfrm>
            <a:off x="467544" y="4677984"/>
            <a:ext cx="7704856" cy="0"/>
          </a:xfrm>
          <a:prstGeom prst="line">
            <a:avLst/>
          </a:prstGeom>
          <a:ln w="12700">
            <a:solidFill>
              <a:srgbClr val="672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smtClean="0"/>
              <a:t> Textmasterformat bearbeiten</a:t>
            </a:r>
          </a:p>
          <a:p>
            <a:pPr lvl="1"/>
            <a:r>
              <a:rPr lang="de-DE" dirty="0" smtClean="0"/>
              <a:t> Zweite Ebene</a:t>
            </a:r>
          </a:p>
          <a:p>
            <a:pPr lvl="2"/>
            <a:r>
              <a:rPr lang="de-DE" dirty="0" smtClean="0"/>
              <a:t> Dritte Ebene</a:t>
            </a:r>
          </a:p>
          <a:p>
            <a:pPr lvl="3"/>
            <a:r>
              <a:rPr lang="de-DE" dirty="0" smtClean="0"/>
              <a:t>Vierte Ebene</a:t>
            </a:r>
          </a:p>
          <a:p>
            <a:pPr lvl="4"/>
            <a:r>
              <a:rPr lang="de-DE" dirty="0" smtClean="0"/>
              <a:t>Fünfte Ebene</a:t>
            </a:r>
            <a:endParaRPr lang="de-DE" dirty="0"/>
          </a:p>
        </p:txBody>
      </p:sp>
      <p:sp>
        <p:nvSpPr>
          <p:cNvPr id="10" name="Titelplatzhalter 1"/>
          <p:cNvSpPr txBox="1">
            <a:spLocks/>
          </p:cNvSpPr>
          <p:nvPr/>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smtClean="0">
                <a:latin typeface="Calibri" panose="020F0502020204030204" pitchFamily="34" charset="0"/>
              </a:rPr>
              <a:t>Sebastian</a:t>
            </a:r>
            <a:r>
              <a:rPr lang="de-DE" sz="1200" baseline="0" dirty="0" smtClean="0">
                <a:latin typeface="Calibri" panose="020F0502020204030204" pitchFamily="34" charset="0"/>
              </a:rPr>
              <a:t> Heilmann </a:t>
            </a:r>
            <a:r>
              <a:rPr lang="de-DE" sz="1200" baseline="0" dirty="0" smtClean="0">
                <a:latin typeface="Calibri" panose="020F0502020204030204" pitchFamily="34" charset="0"/>
                <a:sym typeface="Wingdings"/>
              </a:rPr>
              <a:t></a:t>
            </a:r>
            <a:r>
              <a:rPr lang="de-DE" sz="1200" baseline="0" dirty="0" smtClean="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4469844"/>
            <a:ext cx="981680" cy="748200"/>
          </a:xfrm>
          <a:prstGeom prst="rect">
            <a:avLst/>
          </a:prstGeom>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pb.de/shop/buecher/schriftenreihe/311857/sinus-jugendstudie-2020-wie-ticken-jugendlich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000" b="1" dirty="0" smtClean="0"/>
              <a:t>Wie ticken Jugendliche </a:t>
            </a:r>
            <a:r>
              <a:rPr lang="de-DE" sz="4000" b="1" dirty="0"/>
              <a:t>2020?</a:t>
            </a:r>
            <a:br>
              <a:rPr lang="de-DE" sz="4000" b="1" dirty="0"/>
            </a:br>
            <a:r>
              <a:rPr lang="de-DE" sz="1800" b="1" dirty="0"/>
              <a:t>Lebenswelten von Jugendlichen im Alter von 14 bis 17 Jahren in Deutschland</a:t>
            </a:r>
          </a:p>
        </p:txBody>
      </p:sp>
      <p:sp>
        <p:nvSpPr>
          <p:cNvPr id="3" name="Titel 1"/>
          <p:cNvSpPr txBox="1">
            <a:spLocks/>
          </p:cNvSpPr>
          <p:nvPr/>
        </p:nvSpPr>
        <p:spPr>
          <a:xfrm>
            <a:off x="107504" y="4155926"/>
            <a:ext cx="5112568" cy="45444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sz="1800" b="1" dirty="0" smtClean="0">
                <a:solidFill>
                  <a:schemeClr val="tx1">
                    <a:lumMod val="85000"/>
                    <a:lumOff val="15000"/>
                  </a:schemeClr>
                </a:solidFill>
              </a:rPr>
              <a:t>Zusammenfassung und Interpretation der Sinus-Jugendstudie 2020</a:t>
            </a:r>
          </a:p>
          <a:p>
            <a:r>
              <a:rPr lang="de-DE" sz="1000" dirty="0">
                <a:solidFill>
                  <a:schemeClr val="tx1">
                    <a:lumMod val="85000"/>
                    <a:lumOff val="15000"/>
                  </a:schemeClr>
                </a:solidFill>
              </a:rPr>
              <a:t>Quelle der Zitate und Bilder: </a:t>
            </a:r>
            <a:r>
              <a:rPr lang="de-DE" sz="1000" dirty="0" err="1">
                <a:solidFill>
                  <a:schemeClr val="tx1">
                    <a:lumMod val="85000"/>
                    <a:lumOff val="15000"/>
                  </a:schemeClr>
                </a:solidFill>
              </a:rPr>
              <a:t>Calmbach</a:t>
            </a:r>
            <a:r>
              <a:rPr lang="de-DE" sz="1000" dirty="0">
                <a:solidFill>
                  <a:schemeClr val="tx1">
                    <a:lumMod val="85000"/>
                    <a:lumOff val="15000"/>
                  </a:schemeClr>
                </a:solidFill>
              </a:rPr>
              <a:t>/</a:t>
            </a:r>
            <a:r>
              <a:rPr lang="de-DE" sz="1000" dirty="0" err="1">
                <a:solidFill>
                  <a:schemeClr val="tx1">
                    <a:lumMod val="85000"/>
                    <a:lumOff val="15000"/>
                  </a:schemeClr>
                </a:solidFill>
              </a:rPr>
              <a:t>Flaig</a:t>
            </a:r>
            <a:r>
              <a:rPr lang="de-DE" sz="1000" dirty="0">
                <a:solidFill>
                  <a:schemeClr val="tx1">
                    <a:lumMod val="85000"/>
                    <a:lumOff val="15000"/>
                  </a:schemeClr>
                </a:solidFill>
              </a:rPr>
              <a:t>/Edwards/Möller-</a:t>
            </a:r>
            <a:r>
              <a:rPr lang="de-DE" sz="1000" dirty="0" err="1">
                <a:solidFill>
                  <a:schemeClr val="tx1">
                    <a:lumMod val="85000"/>
                    <a:lumOff val="15000"/>
                  </a:schemeClr>
                </a:solidFill>
              </a:rPr>
              <a:t>Slawinski</a:t>
            </a:r>
            <a:r>
              <a:rPr lang="de-DE" sz="1000" dirty="0">
                <a:solidFill>
                  <a:schemeClr val="tx1">
                    <a:lumMod val="85000"/>
                    <a:lumOff val="15000"/>
                  </a:schemeClr>
                </a:solidFill>
              </a:rPr>
              <a:t>/</a:t>
            </a:r>
            <a:r>
              <a:rPr lang="de-DE" sz="1000" dirty="0" err="1">
                <a:solidFill>
                  <a:schemeClr val="tx1">
                    <a:lumMod val="85000"/>
                    <a:lumOff val="15000"/>
                  </a:schemeClr>
                </a:solidFill>
              </a:rPr>
              <a:t>Borchard</a:t>
            </a:r>
            <a:r>
              <a:rPr lang="de-DE" sz="1000" dirty="0">
                <a:solidFill>
                  <a:schemeClr val="tx1">
                    <a:lumMod val="85000"/>
                    <a:lumOff val="15000"/>
                  </a:schemeClr>
                </a:solidFill>
              </a:rPr>
              <a:t>/</a:t>
            </a:r>
            <a:r>
              <a:rPr lang="de-DE" sz="1000" dirty="0" err="1">
                <a:solidFill>
                  <a:schemeClr val="tx1">
                    <a:lumMod val="85000"/>
                    <a:lumOff val="15000"/>
                  </a:schemeClr>
                </a:solidFill>
              </a:rPr>
              <a:t>Schleer</a:t>
            </a:r>
            <a:r>
              <a:rPr lang="de-DE" sz="1000" dirty="0">
                <a:solidFill>
                  <a:schemeClr val="tx1">
                    <a:lumMod val="85000"/>
                    <a:lumOff val="15000"/>
                  </a:schemeClr>
                </a:solidFill>
              </a:rPr>
              <a:t>: Wie ticken Jugendliche? 2020. </a:t>
            </a:r>
            <a:r>
              <a:rPr lang="de-DE" sz="1000" dirty="0" err="1">
                <a:solidFill>
                  <a:schemeClr val="tx1">
                    <a:lumMod val="85000"/>
                    <a:lumOff val="15000"/>
                  </a:schemeClr>
                </a:solidFill>
              </a:rPr>
              <a:t>Bpb</a:t>
            </a:r>
            <a:r>
              <a:rPr lang="de-DE" sz="1000" dirty="0">
                <a:solidFill>
                  <a:schemeClr val="tx1">
                    <a:lumMod val="85000"/>
                    <a:lumOff val="15000"/>
                  </a:schemeClr>
                </a:solidFill>
              </a:rPr>
              <a:t> Schriftenreihe Band 10531. Bonn. 2020. Kostenloser Download unter: </a:t>
            </a:r>
            <a:r>
              <a:rPr lang="de-DE" sz="1000" dirty="0">
                <a:solidFill>
                  <a:schemeClr val="tx1">
                    <a:lumMod val="85000"/>
                    <a:lumOff val="15000"/>
                  </a:schemeClr>
                </a:solidFill>
                <a:hlinkClick r:id="rId3"/>
              </a:rPr>
              <a:t>https://www.bpb.de/shop/buecher/schriftenreihe/311857/sinus-jugendstudie-2020-wie-ticken-jugendliche</a:t>
            </a:r>
            <a:endParaRPr lang="de-DE" sz="1000" dirty="0">
              <a:solidFill>
                <a:schemeClr val="tx1">
                  <a:lumMod val="85000"/>
                  <a:lumOff val="15000"/>
                </a:schemeClr>
              </a:solidFill>
            </a:endParaRPr>
          </a:p>
          <a:p>
            <a:endParaRPr lang="de-DE" sz="1000" dirty="0" smtClean="0">
              <a:solidFill>
                <a:schemeClr val="tx1">
                  <a:lumMod val="85000"/>
                  <a:lumOff val="15000"/>
                </a:schemeClr>
              </a:solidFill>
            </a:endParaRPr>
          </a:p>
          <a:p>
            <a:endParaRPr lang="de-DE" sz="1000" dirty="0">
              <a:solidFill>
                <a:schemeClr val="tx1">
                  <a:lumMod val="85000"/>
                  <a:lumOff val="15000"/>
                </a:schemeClr>
              </a:solidFill>
            </a:endParaRPr>
          </a:p>
        </p:txBody>
      </p:sp>
    </p:spTree>
    <p:extLst>
      <p:ext uri="{BB962C8B-B14F-4D97-AF65-F5344CB8AC3E}">
        <p14:creationId xmlns:p14="http://schemas.microsoft.com/office/powerpoint/2010/main" val="286901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9394" name="Picture 2" descr="J:\306\sh\STUDIEN\2020 Sinus Wie ticken Jugendliche 2020\Bilder\öffentlicher Foliensatz-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7346" name="Picture 2" descr="J:\306\sh\STUDIEN\2020 Sinus Wie ticken Jugendliche 2020\Bilder\öffentlicher Foliensatz-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8370" name="Picture 2" descr="J:\306\sh\STUDIEN\2020 Sinus Wie ticken Jugendliche 2020\Bilder\öffentlicher Foliensatz-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5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5298" name="Picture 2" descr="J:\306\sh\STUDIEN\2020 Sinus Wie ticken Jugendliche 2020\Bilder\öffentlicher Foliensatz-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9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0418" name="Picture 2" descr="J:\306\sh\STUDIEN\2020 Sinus Wie ticken Jugendliche 2020\Bilder\öffentlicher Foliensatz-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6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Kernthesen und typische Aussagen</a:t>
            </a:r>
            <a:endParaRPr lang="de-DE" dirty="0"/>
          </a:p>
        </p:txBody>
      </p:sp>
    </p:spTree>
    <p:extLst>
      <p:ext uri="{BB962C8B-B14F-4D97-AF65-F5344CB8AC3E}">
        <p14:creationId xmlns:p14="http://schemas.microsoft.com/office/powerpoint/2010/main" val="292910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Zu wenig politische Repräsentation</a:t>
            </a:r>
            <a:endParaRPr lang="de-DE" dirty="0"/>
          </a:p>
        </p:txBody>
      </p:sp>
      <p:sp>
        <p:nvSpPr>
          <p:cNvPr id="3" name="Inhaltsplatzhalter 2"/>
          <p:cNvSpPr>
            <a:spLocks noGrp="1"/>
          </p:cNvSpPr>
          <p:nvPr>
            <p:ph idx="1"/>
          </p:nvPr>
        </p:nvSpPr>
        <p:spPr/>
        <p:txBody>
          <a:bodyPr>
            <a:noAutofit/>
          </a:bodyPr>
          <a:lstStyle/>
          <a:p>
            <a:r>
              <a:rPr lang="de-DE" sz="2400" i="1" dirty="0"/>
              <a:t>Wenn man so ein kleiner </a:t>
            </a:r>
            <a:r>
              <a:rPr lang="de-DE" sz="2400" i="1" dirty="0" err="1"/>
              <a:t>Fuzzi</a:t>
            </a:r>
            <a:r>
              <a:rPr lang="de-DE" sz="2400" i="1" dirty="0"/>
              <a:t> ist, dann kann man nichts </a:t>
            </a:r>
            <a:r>
              <a:rPr lang="de-DE" sz="2400" i="1" dirty="0" smtClean="0"/>
              <a:t>machen </a:t>
            </a:r>
            <a:r>
              <a:rPr lang="de-DE" sz="2400" dirty="0"/>
              <a:t>(männlich, </a:t>
            </a:r>
            <a:r>
              <a:rPr lang="de-DE" sz="2400" dirty="0" smtClean="0"/>
              <a:t>15 Jahre</a:t>
            </a:r>
            <a:r>
              <a:rPr lang="de-DE" sz="2400" dirty="0"/>
              <a:t>, Konsum-Materialisten)</a:t>
            </a:r>
          </a:p>
          <a:p>
            <a:r>
              <a:rPr lang="de-DE" sz="2400" i="1" dirty="0" smtClean="0"/>
              <a:t>Nur </a:t>
            </a:r>
            <a:r>
              <a:rPr lang="de-DE" sz="2400" i="1" dirty="0"/>
              <a:t>ich kann </a:t>
            </a:r>
            <a:r>
              <a:rPr lang="de-DE" sz="2400" i="1" dirty="0" smtClean="0"/>
              <a:t>mich nirgends einbringen</a:t>
            </a:r>
            <a:r>
              <a:rPr lang="de-DE" sz="2400" i="1" dirty="0"/>
              <a:t> </a:t>
            </a:r>
            <a:r>
              <a:rPr lang="de-DE" sz="2400" i="1" dirty="0" smtClean="0"/>
              <a:t>(...) </a:t>
            </a:r>
            <a:r>
              <a:rPr lang="de-DE" sz="2400" i="1" dirty="0"/>
              <a:t>weil ich noch keine 18 bin. </a:t>
            </a:r>
            <a:r>
              <a:rPr lang="de-DE" sz="2400" dirty="0" smtClean="0"/>
              <a:t>(</a:t>
            </a:r>
            <a:r>
              <a:rPr lang="de-DE" sz="2400" dirty="0"/>
              <a:t>männlich, 17 Jahre, </a:t>
            </a:r>
            <a:r>
              <a:rPr lang="de-DE" sz="2400" dirty="0" err="1"/>
              <a:t>Expeditive</a:t>
            </a:r>
            <a:r>
              <a:rPr lang="de-DE" sz="2400" dirty="0"/>
              <a:t>)</a:t>
            </a:r>
          </a:p>
          <a:p>
            <a:r>
              <a:rPr lang="de-DE" sz="2400" i="1" dirty="0" smtClean="0"/>
              <a:t>Das </a:t>
            </a:r>
            <a:r>
              <a:rPr lang="de-DE" sz="2400" i="1" dirty="0"/>
              <a:t>Ding ist, sie </a:t>
            </a:r>
            <a:r>
              <a:rPr lang="de-DE" sz="2400" i="1" dirty="0" smtClean="0"/>
              <a:t>[die Politiker] müssen </a:t>
            </a:r>
            <a:r>
              <a:rPr lang="de-DE" sz="2400" i="1" dirty="0"/>
              <a:t>nicht auf die Kinder hören, weil wir absolut in </a:t>
            </a:r>
            <a:r>
              <a:rPr lang="de-DE" sz="2400" i="1" dirty="0" smtClean="0"/>
              <a:t>der Minderheit </a:t>
            </a:r>
            <a:r>
              <a:rPr lang="de-DE" sz="2400" i="1" dirty="0"/>
              <a:t>sind in Deutschland, weil die ältere Welt überwiegt. </a:t>
            </a:r>
            <a:r>
              <a:rPr lang="de-DE" sz="2400" i="1" dirty="0" smtClean="0"/>
              <a:t>(…) </a:t>
            </a:r>
            <a:r>
              <a:rPr lang="de-DE" sz="2400" dirty="0"/>
              <a:t>(männlich, 16 </a:t>
            </a:r>
            <a:r>
              <a:rPr lang="de-DE" sz="2400" dirty="0" smtClean="0"/>
              <a:t>Jahre, Traditionell-Bürgerliche</a:t>
            </a:r>
            <a:r>
              <a:rPr lang="de-DE" sz="2400" dirty="0"/>
              <a:t>)</a:t>
            </a:r>
          </a:p>
        </p:txBody>
      </p:sp>
    </p:spTree>
    <p:extLst>
      <p:ext uri="{BB962C8B-B14F-4D97-AF65-F5344CB8AC3E}">
        <p14:creationId xmlns:p14="http://schemas.microsoft.com/office/powerpoint/2010/main" val="386182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Die Lösung der Klimakrise als zentrale Frage der Generationengerechtigkeit</a:t>
            </a:r>
            <a:endParaRPr lang="de-DE" dirty="0"/>
          </a:p>
        </p:txBody>
      </p:sp>
      <p:sp>
        <p:nvSpPr>
          <p:cNvPr id="3" name="Inhaltsplatzhalter 2"/>
          <p:cNvSpPr>
            <a:spLocks noGrp="1"/>
          </p:cNvSpPr>
          <p:nvPr>
            <p:ph idx="1"/>
          </p:nvPr>
        </p:nvSpPr>
        <p:spPr/>
        <p:txBody>
          <a:bodyPr>
            <a:normAutofit fontScale="85000" lnSpcReduction="10000"/>
          </a:bodyPr>
          <a:lstStyle/>
          <a:p>
            <a:r>
              <a:rPr lang="de-DE" i="1" dirty="0"/>
              <a:t>Und es geht auch darum, wie wir mit diesem Planeten umgehen, welche </a:t>
            </a:r>
            <a:r>
              <a:rPr lang="de-DE" i="1" dirty="0" smtClean="0"/>
              <a:t>Werte wir </a:t>
            </a:r>
            <a:r>
              <a:rPr lang="de-DE" i="1" dirty="0"/>
              <a:t>haben, ob wir Leuten helfen oder nicht. Also mir ist das wichtig. </a:t>
            </a:r>
            <a:r>
              <a:rPr lang="de-DE" dirty="0"/>
              <a:t>(männlich, 15 </a:t>
            </a:r>
            <a:r>
              <a:rPr lang="de-DE" dirty="0" smtClean="0"/>
              <a:t>Jahre, Migrationshintergrund</a:t>
            </a:r>
            <a:r>
              <a:rPr lang="de-DE" dirty="0"/>
              <a:t>, </a:t>
            </a:r>
            <a:r>
              <a:rPr lang="de-DE" dirty="0" err="1"/>
              <a:t>Experimentalisten</a:t>
            </a:r>
            <a:r>
              <a:rPr lang="de-DE" dirty="0" smtClean="0"/>
              <a:t>)</a:t>
            </a:r>
          </a:p>
          <a:p>
            <a:r>
              <a:rPr lang="de-DE" i="1" dirty="0"/>
              <a:t>Auf jeden Fall wird unsere Zukunft halt schlecht, die Zukunft von </a:t>
            </a:r>
            <a:r>
              <a:rPr lang="de-DE" i="1" dirty="0" smtClean="0"/>
              <a:t>unseren Kindern </a:t>
            </a:r>
            <a:r>
              <a:rPr lang="de-DE" i="1" dirty="0"/>
              <a:t>oder so. Und das ist halt ein sehr wichtiges Thema</a:t>
            </a:r>
            <a:r>
              <a:rPr lang="de-DE" dirty="0"/>
              <a:t>. (männlich, 14 Jahre, </a:t>
            </a:r>
            <a:r>
              <a:rPr lang="de-DE" dirty="0" err="1"/>
              <a:t>Expeditive</a:t>
            </a:r>
            <a:r>
              <a:rPr lang="de-DE" dirty="0"/>
              <a:t>)</a:t>
            </a:r>
          </a:p>
        </p:txBody>
      </p:sp>
    </p:spTree>
    <p:extLst>
      <p:ext uri="{BB962C8B-B14F-4D97-AF65-F5344CB8AC3E}">
        <p14:creationId xmlns:p14="http://schemas.microsoft.com/office/powerpoint/2010/main" val="100931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Die „bürgerliche Normalbiografie“ ist das Leitmotiv vieler Teenager</a:t>
            </a:r>
            <a:endParaRPr lang="de-DE" dirty="0"/>
          </a:p>
        </p:txBody>
      </p:sp>
      <p:sp>
        <p:nvSpPr>
          <p:cNvPr id="3" name="Inhaltsplatzhalter 2"/>
          <p:cNvSpPr>
            <a:spLocks noGrp="1"/>
          </p:cNvSpPr>
          <p:nvPr>
            <p:ph idx="1"/>
          </p:nvPr>
        </p:nvSpPr>
        <p:spPr/>
        <p:txBody>
          <a:bodyPr>
            <a:normAutofit fontScale="85000" lnSpcReduction="20000"/>
          </a:bodyPr>
          <a:lstStyle/>
          <a:p>
            <a:r>
              <a:rPr lang="de-DE" i="1" dirty="0"/>
              <a:t>Ich wünsche mir, dass ich in der Zukunft eine kleine Familie habe. Zwei Kinder und einen Mann</a:t>
            </a:r>
            <a:r>
              <a:rPr lang="de-DE" i="1" dirty="0" smtClean="0"/>
              <a:t>. </a:t>
            </a:r>
            <a:r>
              <a:rPr lang="de-DE" dirty="0"/>
              <a:t>(weiblich, 15 Jahre, Adaptiv-Pragmatische</a:t>
            </a:r>
            <a:r>
              <a:rPr lang="de-DE" dirty="0" smtClean="0"/>
              <a:t>)</a:t>
            </a:r>
            <a:endParaRPr lang="de-DE" dirty="0"/>
          </a:p>
          <a:p>
            <a:r>
              <a:rPr lang="de-DE" i="1" dirty="0"/>
              <a:t>Ich glaube, ich werde ein typischer Mittelklassedeutscher, also </a:t>
            </a:r>
            <a:r>
              <a:rPr lang="de-DE" i="1" dirty="0" smtClean="0"/>
              <a:t>(…) ein Einfamilienhaus (…) ich </a:t>
            </a:r>
            <a:r>
              <a:rPr lang="de-DE" i="1" dirty="0"/>
              <a:t>gehe halt arbeiten, aber </a:t>
            </a:r>
            <a:r>
              <a:rPr lang="de-DE" i="1" dirty="0" smtClean="0"/>
              <a:t>(…) Dreiviertelstelle oder </a:t>
            </a:r>
            <a:r>
              <a:rPr lang="de-DE" i="1" dirty="0"/>
              <a:t>so, dass ich auch viel in meiner Freizeit mache, mit meinen Kindern machen kann. </a:t>
            </a:r>
            <a:r>
              <a:rPr lang="de-DE" dirty="0" smtClean="0"/>
              <a:t>(</a:t>
            </a:r>
            <a:r>
              <a:rPr lang="de-DE" dirty="0"/>
              <a:t>männlich, 16 Jahre, </a:t>
            </a:r>
            <a:r>
              <a:rPr lang="de-DE" dirty="0" smtClean="0"/>
              <a:t>Migrationshintergrund, Traditionell-Bürgerliche</a:t>
            </a:r>
            <a:r>
              <a:rPr lang="de-DE" dirty="0"/>
              <a:t>)</a:t>
            </a:r>
          </a:p>
        </p:txBody>
      </p:sp>
    </p:spTree>
    <p:extLst>
      <p:ext uri="{BB962C8B-B14F-4D97-AF65-F5344CB8AC3E}">
        <p14:creationId xmlns:p14="http://schemas.microsoft.com/office/powerpoint/2010/main" val="355324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Jugendliche finden </a:t>
            </a:r>
            <a:r>
              <a:rPr lang="de-DE" b="1" dirty="0" smtClean="0"/>
              <a:t>Schule „okay</a:t>
            </a:r>
            <a:r>
              <a:rPr lang="de-DE" b="1" dirty="0"/>
              <a:t>“, sehen aber kaum Chancen zur Mitgestaltung</a:t>
            </a:r>
            <a:endParaRPr lang="de-DE" dirty="0"/>
          </a:p>
        </p:txBody>
      </p:sp>
      <p:sp>
        <p:nvSpPr>
          <p:cNvPr id="3" name="Inhaltsplatzhalter 2"/>
          <p:cNvSpPr>
            <a:spLocks noGrp="1"/>
          </p:cNvSpPr>
          <p:nvPr>
            <p:ph idx="1"/>
          </p:nvPr>
        </p:nvSpPr>
        <p:spPr/>
        <p:txBody>
          <a:bodyPr>
            <a:noAutofit/>
          </a:bodyPr>
          <a:lstStyle/>
          <a:p>
            <a:r>
              <a:rPr lang="de-DE" sz="2400" i="1" dirty="0"/>
              <a:t>Schule, da muss man halt dort sitzen und aufpassen, lernen und so, das ist ja dafür gedacht. Also es ist </a:t>
            </a:r>
            <a:r>
              <a:rPr lang="de-DE" sz="2400" i="1" dirty="0" smtClean="0"/>
              <a:t>ja nichts </a:t>
            </a:r>
            <a:r>
              <a:rPr lang="de-DE" sz="2400" i="1" dirty="0"/>
              <a:t>Schlimmes dort, von daher. Wohlfühlen tut man sich da nicht, aber ist auch nichts Schlimmes</a:t>
            </a:r>
            <a:r>
              <a:rPr lang="de-DE" sz="2400" i="1" dirty="0" smtClean="0"/>
              <a:t>. </a:t>
            </a:r>
            <a:r>
              <a:rPr lang="de-DE" sz="2400" dirty="0" smtClean="0"/>
              <a:t>(</a:t>
            </a:r>
            <a:r>
              <a:rPr lang="de-DE" sz="2400" dirty="0"/>
              <a:t>männlich, 15 Jahre, Prekäre)</a:t>
            </a:r>
          </a:p>
          <a:p>
            <a:r>
              <a:rPr lang="de-DE" sz="2400" i="1" dirty="0"/>
              <a:t>Es wird halt für einen gestaltet. (…). Es ist schon ein bisschen blöd in der Hinsicht, aber man muss sich </a:t>
            </a:r>
            <a:r>
              <a:rPr lang="de-DE" sz="2400" i="1" dirty="0" smtClean="0"/>
              <a:t>halt auch </a:t>
            </a:r>
            <a:r>
              <a:rPr lang="de-DE" sz="2400" i="1" dirty="0"/>
              <a:t>damit abfinden. </a:t>
            </a:r>
            <a:r>
              <a:rPr lang="de-DE" sz="2400" i="1" dirty="0" smtClean="0"/>
              <a:t>(…) man </a:t>
            </a:r>
            <a:r>
              <a:rPr lang="de-DE" sz="2400" i="1" dirty="0"/>
              <a:t>macht halt, was einem vorgesetzt wird. </a:t>
            </a:r>
            <a:r>
              <a:rPr lang="de-DE" sz="2400" dirty="0"/>
              <a:t>(männlich, 15 Jahre, </a:t>
            </a:r>
            <a:r>
              <a:rPr lang="de-DE" sz="2400" dirty="0" err="1"/>
              <a:t>Expeditive</a:t>
            </a:r>
            <a:r>
              <a:rPr lang="de-DE" sz="2400" dirty="0"/>
              <a:t>)</a:t>
            </a:r>
          </a:p>
        </p:txBody>
      </p:sp>
    </p:spTree>
    <p:extLst>
      <p:ext uri="{BB962C8B-B14F-4D97-AF65-F5344CB8AC3E}">
        <p14:creationId xmlns:p14="http://schemas.microsoft.com/office/powerpoint/2010/main" val="207413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Universelle Werte</a:t>
            </a:r>
            <a:endParaRPr lang="de-DE" dirty="0"/>
          </a:p>
        </p:txBody>
      </p:sp>
      <p:sp>
        <p:nvSpPr>
          <p:cNvPr id="3" name="Inhaltsplatzhalter 2"/>
          <p:cNvSpPr>
            <a:spLocks noGrp="1"/>
          </p:cNvSpPr>
          <p:nvPr>
            <p:ph idx="1"/>
          </p:nvPr>
        </p:nvSpPr>
        <p:spPr/>
        <p:txBody>
          <a:bodyPr/>
          <a:lstStyle/>
          <a:p>
            <a:endParaRPr lang="de-DE"/>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rot="16200000">
            <a:off x="-1400018" y="2418834"/>
            <a:ext cx="3960440" cy="369332"/>
          </a:xfrm>
          <a:prstGeom prst="rect">
            <a:avLst/>
          </a:prstGeom>
          <a:noFill/>
        </p:spPr>
        <p:txBody>
          <a:bodyPr wrap="square" rtlCol="0">
            <a:spAutoFit/>
          </a:bodyPr>
          <a:lstStyle/>
          <a:p>
            <a:r>
              <a:rPr lang="de-DE" b="1" dirty="0" smtClean="0">
                <a:latin typeface="Calibri" panose="020F0502020204030204" pitchFamily="34" charset="0"/>
              </a:rPr>
              <a:t>Diese Werte teilen alle </a:t>
            </a:r>
            <a:r>
              <a:rPr lang="de-DE" b="1" dirty="0" smtClean="0">
                <a:latin typeface="Calibri" panose="020F0502020204030204" pitchFamily="34" charset="0"/>
              </a:rPr>
              <a:t>Lebenswelten.</a:t>
            </a:r>
            <a:endParaRPr lang="de-DE" b="1" dirty="0">
              <a:latin typeface="Calibri" panose="020F0502020204030204" pitchFamily="34" charset="0"/>
            </a:endParaRPr>
          </a:p>
        </p:txBody>
      </p:sp>
    </p:spTree>
    <p:extLst>
      <p:ext uri="{BB962C8B-B14F-4D97-AF65-F5344CB8AC3E}">
        <p14:creationId xmlns:p14="http://schemas.microsoft.com/office/powerpoint/2010/main" val="3444672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Junge Menschen suchen nach einem positiven Arbeitsumfeld</a:t>
            </a:r>
            <a:endParaRPr lang="de-DE" dirty="0"/>
          </a:p>
        </p:txBody>
      </p:sp>
      <p:sp>
        <p:nvSpPr>
          <p:cNvPr id="3" name="Inhaltsplatzhalter 2"/>
          <p:cNvSpPr>
            <a:spLocks noGrp="1"/>
          </p:cNvSpPr>
          <p:nvPr>
            <p:ph idx="1"/>
          </p:nvPr>
        </p:nvSpPr>
        <p:spPr/>
        <p:txBody>
          <a:bodyPr>
            <a:normAutofit fontScale="77500" lnSpcReduction="20000"/>
          </a:bodyPr>
          <a:lstStyle/>
          <a:p>
            <a:r>
              <a:rPr lang="de-DE" i="1" dirty="0"/>
              <a:t>Dass ich auf jeden Fall gute Arbeitszeiten und nicht zu viele Arbeitsstunden, dass ich mich </a:t>
            </a:r>
            <a:r>
              <a:rPr lang="de-DE" i="1" dirty="0" smtClean="0"/>
              <a:t>nicht überarbeiten </a:t>
            </a:r>
            <a:r>
              <a:rPr lang="de-DE" i="1" dirty="0"/>
              <a:t>sollte, und dass ich mich mit den Leuten gut verstehe und auch das Gefühl habe, dass ich </a:t>
            </a:r>
            <a:r>
              <a:rPr lang="de-DE" i="1" dirty="0" smtClean="0"/>
              <a:t>was, sozusagen </a:t>
            </a:r>
            <a:r>
              <a:rPr lang="de-DE" i="1" dirty="0"/>
              <a:t>Gutes gemacht habe. Und ja, dass mir das schon Spaß macht</a:t>
            </a:r>
            <a:r>
              <a:rPr lang="de-DE" i="1" dirty="0" smtClean="0"/>
              <a:t>. </a:t>
            </a:r>
            <a:r>
              <a:rPr lang="de-DE" dirty="0"/>
              <a:t>(männlich, 15 </a:t>
            </a:r>
            <a:r>
              <a:rPr lang="de-DE" dirty="0" smtClean="0"/>
              <a:t>Jahre, Migrationshintergrund</a:t>
            </a:r>
            <a:r>
              <a:rPr lang="de-DE" dirty="0"/>
              <a:t>, Traditionell-Bürgerliche)</a:t>
            </a:r>
          </a:p>
          <a:p>
            <a:r>
              <a:rPr lang="de-DE" i="1" dirty="0"/>
              <a:t>Also es sollte mir schon gefallen, weil </a:t>
            </a:r>
            <a:r>
              <a:rPr lang="de-DE" i="1" dirty="0" smtClean="0"/>
              <a:t>(…) </a:t>
            </a:r>
            <a:r>
              <a:rPr lang="de-DE" i="1" dirty="0"/>
              <a:t>man sollte schon mit einem guten Gefühl aufwachen, ja, jetzt kann ich </a:t>
            </a:r>
            <a:r>
              <a:rPr lang="de-DE" i="1" dirty="0" smtClean="0"/>
              <a:t>wieder durchstarten </a:t>
            </a:r>
            <a:r>
              <a:rPr lang="de-DE" i="1" dirty="0"/>
              <a:t>mit dem Beruf, den ich möchte. </a:t>
            </a:r>
            <a:r>
              <a:rPr lang="de-DE" dirty="0"/>
              <a:t>(weiblich, 14 Jahre, Konsum-Materialisten)</a:t>
            </a:r>
          </a:p>
        </p:txBody>
      </p:sp>
    </p:spTree>
    <p:extLst>
      <p:ext uri="{BB962C8B-B14F-4D97-AF65-F5344CB8AC3E}">
        <p14:creationId xmlns:p14="http://schemas.microsoft.com/office/powerpoint/2010/main" val="164253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Chancen für den Sport</a:t>
            </a:r>
            <a:endParaRPr lang="de-DE" dirty="0"/>
          </a:p>
        </p:txBody>
      </p:sp>
      <p:sp>
        <p:nvSpPr>
          <p:cNvPr id="3" name="Inhaltsplatzhalter 2"/>
          <p:cNvSpPr>
            <a:spLocks noGrp="1"/>
          </p:cNvSpPr>
          <p:nvPr>
            <p:ph idx="1"/>
          </p:nvPr>
        </p:nvSpPr>
        <p:spPr/>
        <p:txBody>
          <a:bodyPr>
            <a:normAutofit fontScale="77500" lnSpcReduction="20000"/>
          </a:bodyPr>
          <a:lstStyle/>
          <a:p>
            <a:r>
              <a:rPr lang="de-DE" i="1" dirty="0"/>
              <a:t>Also Sport im Verein finde ich eigentlich eine sehr gute Sache, weil man halt Kontakte knüpft und halt </a:t>
            </a:r>
            <a:r>
              <a:rPr lang="de-DE" i="1" dirty="0" smtClean="0"/>
              <a:t>immer unter </a:t>
            </a:r>
            <a:r>
              <a:rPr lang="de-DE" i="1" dirty="0"/>
              <a:t>Leuten ist und halt auch lernt, mit einem Team umzugehen. </a:t>
            </a:r>
            <a:r>
              <a:rPr lang="de-DE" dirty="0"/>
              <a:t>(männlich, 14 </a:t>
            </a:r>
            <a:r>
              <a:rPr lang="de-DE" dirty="0" smtClean="0"/>
              <a:t>Jahre, Migrationshintergrund</a:t>
            </a:r>
            <a:r>
              <a:rPr lang="de-DE" dirty="0"/>
              <a:t>, Konsum-Materialisten)</a:t>
            </a:r>
          </a:p>
          <a:p>
            <a:r>
              <a:rPr lang="de-DE" i="1" dirty="0"/>
              <a:t>Ich glaub, das ist einfach, dass man da [im Sportverein] ja auch neue Menschen kennenlernt oder </a:t>
            </a:r>
            <a:r>
              <a:rPr lang="de-DE" i="1" dirty="0" smtClean="0"/>
              <a:t>dann auch </a:t>
            </a:r>
            <a:r>
              <a:rPr lang="de-DE" i="1" dirty="0"/>
              <a:t>zu Freunden wird, </a:t>
            </a:r>
            <a:r>
              <a:rPr lang="de-DE" i="1" dirty="0" smtClean="0"/>
              <a:t>(…) </a:t>
            </a:r>
            <a:r>
              <a:rPr lang="de-DE" i="1" dirty="0"/>
              <a:t>Und dass es </a:t>
            </a:r>
            <a:r>
              <a:rPr lang="de-DE" i="1" dirty="0" smtClean="0"/>
              <a:t>einfach viel </a:t>
            </a:r>
            <a:r>
              <a:rPr lang="de-DE" i="1" dirty="0"/>
              <a:t>Spaß macht mit mehreren zusammen anstatt alleine. </a:t>
            </a:r>
            <a:r>
              <a:rPr lang="de-DE" dirty="0"/>
              <a:t>(weiblich, 15 Jahre, Postmaterielle)</a:t>
            </a:r>
          </a:p>
        </p:txBody>
      </p:sp>
    </p:spTree>
    <p:extLst>
      <p:ext uri="{BB962C8B-B14F-4D97-AF65-F5344CB8AC3E}">
        <p14:creationId xmlns:p14="http://schemas.microsoft.com/office/powerpoint/2010/main" val="426633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749151"/>
            <a:ext cx="7772400" cy="1102519"/>
          </a:xfrm>
        </p:spPr>
        <p:txBody>
          <a:bodyPr/>
          <a:lstStyle/>
          <a:p>
            <a:r>
              <a:rPr lang="de-DE" dirty="0" smtClean="0"/>
              <a:t>Fazit der Studie </a:t>
            </a:r>
            <a:br>
              <a:rPr lang="de-DE" dirty="0" smtClean="0"/>
            </a:br>
            <a:r>
              <a:rPr lang="de-DE" dirty="0" smtClean="0"/>
              <a:t/>
            </a:r>
            <a:br>
              <a:rPr lang="de-DE" dirty="0" smtClean="0"/>
            </a:br>
            <a:r>
              <a:rPr lang="de-DE" dirty="0" smtClean="0"/>
              <a:t>&amp; Interpretation für die Ev. Jugendarbeit</a:t>
            </a:r>
            <a:endParaRPr lang="de-DE" dirty="0"/>
          </a:p>
        </p:txBody>
      </p:sp>
    </p:spTree>
    <p:extLst>
      <p:ext uri="{BB962C8B-B14F-4D97-AF65-F5344CB8AC3E}">
        <p14:creationId xmlns:p14="http://schemas.microsoft.com/office/powerpoint/2010/main" val="300271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Viele Jugendliche sind heute ernst und problembewusst.</a:t>
            </a:r>
            <a:endParaRPr lang="de-DE" dirty="0"/>
          </a:p>
        </p:txBody>
      </p:sp>
      <p:sp>
        <p:nvSpPr>
          <p:cNvPr id="3" name="Inhaltsplatzhalter 2"/>
          <p:cNvSpPr>
            <a:spLocks noGrp="1"/>
          </p:cNvSpPr>
          <p:nvPr>
            <p:ph idx="1"/>
          </p:nvPr>
        </p:nvSpPr>
        <p:spPr/>
        <p:txBody>
          <a:bodyPr>
            <a:normAutofit/>
          </a:bodyPr>
          <a:lstStyle/>
          <a:p>
            <a:r>
              <a:rPr lang="de-DE" dirty="0"/>
              <a:t>Soziale Werte, Sicherheit und Geborgenheit gewinnen an Bedeutung</a:t>
            </a:r>
          </a:p>
          <a:p>
            <a:r>
              <a:rPr lang="de-DE" dirty="0" smtClean="0"/>
              <a:t>Die Werte und Themen der ev. Jugendarbeit bieten viele Anknüpfungspunkte : Gemeinschaft, Sicherheit, Teilhabe, Gehört-Werden, Nachhaltigkeit, </a:t>
            </a:r>
            <a:r>
              <a:rPr lang="de-DE" dirty="0"/>
              <a:t>H</a:t>
            </a:r>
            <a:r>
              <a:rPr lang="de-DE" dirty="0" smtClean="0"/>
              <a:t>offnung…</a:t>
            </a:r>
          </a:p>
        </p:txBody>
      </p:sp>
    </p:spTree>
    <p:extLst>
      <p:ext uri="{BB962C8B-B14F-4D97-AF65-F5344CB8AC3E}">
        <p14:creationId xmlns:p14="http://schemas.microsoft.com/office/powerpoint/2010/main" val="1294261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Soziale Teilhabe ist digitale Teilhabe</a:t>
            </a:r>
            <a:endParaRPr lang="de-DE" dirty="0"/>
          </a:p>
        </p:txBody>
      </p:sp>
      <p:sp>
        <p:nvSpPr>
          <p:cNvPr id="3" name="Inhaltsplatzhalter 2"/>
          <p:cNvSpPr>
            <a:spLocks noGrp="1"/>
          </p:cNvSpPr>
          <p:nvPr>
            <p:ph idx="1"/>
          </p:nvPr>
        </p:nvSpPr>
        <p:spPr/>
        <p:txBody>
          <a:bodyPr/>
          <a:lstStyle/>
          <a:p>
            <a:r>
              <a:rPr lang="de-DE" dirty="0" smtClean="0"/>
              <a:t>Digitale Aktivität ist ein fester Teil der Lebenswelt junger Menschen</a:t>
            </a:r>
          </a:p>
          <a:p>
            <a:r>
              <a:rPr lang="de-DE" dirty="0" smtClean="0"/>
              <a:t>Bewusste digitale Jugendarbeit gestalten</a:t>
            </a:r>
            <a:endParaRPr lang="de-DE" dirty="0"/>
          </a:p>
        </p:txBody>
      </p:sp>
    </p:spTree>
    <p:extLst>
      <p:ext uri="{BB962C8B-B14F-4D97-AF65-F5344CB8AC3E}">
        <p14:creationId xmlns:p14="http://schemas.microsoft.com/office/powerpoint/2010/main" val="262247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Negative Auswirkungen der Individualisierung werden bewusster</a:t>
            </a:r>
            <a:endParaRPr lang="de-DE" dirty="0"/>
          </a:p>
        </p:txBody>
      </p:sp>
      <p:sp>
        <p:nvSpPr>
          <p:cNvPr id="3" name="Inhaltsplatzhalter 2"/>
          <p:cNvSpPr>
            <a:spLocks noGrp="1"/>
          </p:cNvSpPr>
          <p:nvPr>
            <p:ph idx="1"/>
          </p:nvPr>
        </p:nvSpPr>
        <p:spPr/>
        <p:txBody>
          <a:bodyPr>
            <a:normAutofit/>
          </a:bodyPr>
          <a:lstStyle/>
          <a:p>
            <a:r>
              <a:rPr lang="de-DE" dirty="0" smtClean="0"/>
              <a:t>Die Fragen nach Gerechtigkeit und materieller Absicherung werden wichtiger. </a:t>
            </a:r>
          </a:p>
          <a:p>
            <a:r>
              <a:rPr lang="de-DE" dirty="0" smtClean="0"/>
              <a:t>Armut und wirtschaftliche Ungleichheiten zum Thema machen! </a:t>
            </a:r>
          </a:p>
          <a:p>
            <a:r>
              <a:rPr lang="de-DE" dirty="0" smtClean="0"/>
              <a:t>Was tragen wir zum Wunsch bei, in der Mitte der Gesellschaft anzukommen?</a:t>
            </a:r>
          </a:p>
        </p:txBody>
      </p:sp>
    </p:spTree>
    <p:extLst>
      <p:ext uri="{BB962C8B-B14F-4D97-AF65-F5344CB8AC3E}">
        <p14:creationId xmlns:p14="http://schemas.microsoft.com/office/powerpoint/2010/main" val="1684986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Jugend fühlt sich nicht gehört und ernst genommen.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Jugendpolitisches </a:t>
            </a:r>
            <a:r>
              <a:rPr lang="de-DE" dirty="0"/>
              <a:t>Mandat </a:t>
            </a:r>
            <a:r>
              <a:rPr lang="de-DE" dirty="0" smtClean="0"/>
              <a:t>Wahrnehmen zum Gehört-Werden „aller</a:t>
            </a:r>
            <a:r>
              <a:rPr lang="de-DE" dirty="0"/>
              <a:t>“ Lebenswelten </a:t>
            </a:r>
            <a:endParaRPr lang="de-DE" dirty="0" smtClean="0"/>
          </a:p>
          <a:p>
            <a:r>
              <a:rPr lang="de-DE" dirty="0" smtClean="0"/>
              <a:t>Kritische Selbstreflexion der Beteiligung und Zugänge in Kirche und Jugendverband - können die jungen Menschen ernsthaft etwas bewegen in der Kirche oder sind wir eine „Spielwiese“?</a:t>
            </a:r>
          </a:p>
          <a:p>
            <a:r>
              <a:rPr lang="de-DE" dirty="0" smtClean="0"/>
              <a:t>Einsatz für Absenkung des Wahlalters</a:t>
            </a:r>
          </a:p>
        </p:txBody>
      </p:sp>
    </p:spTree>
    <p:extLst>
      <p:ext uri="{BB962C8B-B14F-4D97-AF65-F5344CB8AC3E}">
        <p14:creationId xmlns:p14="http://schemas.microsoft.com/office/powerpoint/2010/main" val="131485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 stehen im Spagat von Lebensweltorientierung und Inklusion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Kultur und Image der Kirche (der EJ) sind von wenigen Lebenswelten dominiert</a:t>
            </a:r>
          </a:p>
          <a:p>
            <a:r>
              <a:rPr lang="de-DE" dirty="0" smtClean="0"/>
              <a:t>Bieten wir für alle etwas eigenes, fokussieren wir uns bewusst auf bestimmte Lebenswelten oder kann es ein inklusives Handeln geben?</a:t>
            </a:r>
          </a:p>
          <a:p>
            <a:r>
              <a:rPr lang="de-DE" dirty="0" smtClean="0"/>
              <a:t>Anknüpfen an KiTa, Grundschule und </a:t>
            </a:r>
            <a:r>
              <a:rPr lang="de-DE" dirty="0" err="1" smtClean="0"/>
              <a:t>Konfi</a:t>
            </a:r>
            <a:r>
              <a:rPr lang="de-DE" dirty="0" smtClean="0"/>
              <a:t>-Arbeit als Orte der Begegnung vieler Lebenswelten</a:t>
            </a:r>
          </a:p>
        </p:txBody>
      </p:sp>
    </p:spTree>
    <p:extLst>
      <p:ext uri="{BB962C8B-B14F-4D97-AF65-F5344CB8AC3E}">
        <p14:creationId xmlns:p14="http://schemas.microsoft.com/office/powerpoint/2010/main" val="171751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(Volks-</a:t>
            </a:r>
            <a:r>
              <a:rPr lang="de-DE" dirty="0" smtClean="0"/>
              <a:t>)Kirche </a:t>
            </a:r>
            <a:r>
              <a:rPr lang="de-DE" dirty="0"/>
              <a:t>braucht die adaptive Mitte. </a:t>
            </a:r>
          </a:p>
        </p:txBody>
      </p:sp>
      <p:sp>
        <p:nvSpPr>
          <p:cNvPr id="3" name="Inhaltsplatzhalter 2"/>
          <p:cNvSpPr>
            <a:spLocks noGrp="1"/>
          </p:cNvSpPr>
          <p:nvPr>
            <p:ph idx="1"/>
          </p:nvPr>
        </p:nvSpPr>
        <p:spPr/>
        <p:txBody>
          <a:bodyPr>
            <a:normAutofit fontScale="77500" lnSpcReduction="20000"/>
          </a:bodyPr>
          <a:lstStyle/>
          <a:p>
            <a:r>
              <a:rPr lang="de-DE" dirty="0" smtClean="0"/>
              <a:t>Die Eltern sind Vorbilder, Freundeskreise prägend. Aber dort sind Zugänge </a:t>
            </a:r>
            <a:r>
              <a:rPr lang="de-DE" dirty="0"/>
              <a:t>zu Kirche </a:t>
            </a:r>
            <a:r>
              <a:rPr lang="de-DE" dirty="0" smtClean="0"/>
              <a:t>nicht mehr selbstverständlich. Spiritualität wird zu intimer Privatsache </a:t>
            </a:r>
            <a:r>
              <a:rPr lang="de-DE" sz="1600" dirty="0" smtClean="0"/>
              <a:t>(</a:t>
            </a:r>
            <a:r>
              <a:rPr lang="de-DE" sz="1600" dirty="0" err="1" smtClean="0"/>
              <a:t>vgl</a:t>
            </a:r>
            <a:r>
              <a:rPr lang="de-DE" sz="1600" dirty="0" smtClean="0"/>
              <a:t> KMU V, Sinus 2016, SI 2019)</a:t>
            </a:r>
            <a:r>
              <a:rPr lang="de-DE" dirty="0" smtClean="0"/>
              <a:t> </a:t>
            </a:r>
          </a:p>
          <a:p>
            <a:r>
              <a:rPr lang="de-DE" dirty="0" smtClean="0"/>
              <a:t>Hand aufs Herz: Hat die EJ / Kirche ausreichend sinnstiftende und ästhetisch zeitgemäße Formen? </a:t>
            </a:r>
            <a:endParaRPr lang="de-DE" dirty="0"/>
          </a:p>
          <a:p>
            <a:r>
              <a:rPr lang="de-DE" dirty="0" smtClean="0"/>
              <a:t>Ohne positives Image von Kirche kommen sie nicht!  Die Jugendarbeit wird die Kirche nicht „retten“. Das kann nur eine öffentlich wahrnehmbare und vor Ort spürbare Transformation. </a:t>
            </a:r>
            <a:endParaRPr lang="de-DE" dirty="0"/>
          </a:p>
          <a:p>
            <a:endParaRPr lang="de-DE" dirty="0"/>
          </a:p>
        </p:txBody>
      </p:sp>
    </p:spTree>
    <p:extLst>
      <p:ext uri="{BB962C8B-B14F-4D97-AF65-F5344CB8AC3E}">
        <p14:creationId xmlns:p14="http://schemas.microsoft.com/office/powerpoint/2010/main" val="8680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538"/>
            <a:ext cx="8568952" cy="529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52536" y="-164554"/>
            <a:ext cx="792088"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Rechteck 5"/>
          <p:cNvSpPr/>
          <p:nvPr/>
        </p:nvSpPr>
        <p:spPr>
          <a:xfrm>
            <a:off x="8568444" y="-166067"/>
            <a:ext cx="792088"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Textfeld 6"/>
          <p:cNvSpPr txBox="1"/>
          <p:nvPr/>
        </p:nvSpPr>
        <p:spPr>
          <a:xfrm rot="16200000">
            <a:off x="-1724054" y="2387084"/>
            <a:ext cx="4608512" cy="369332"/>
          </a:xfrm>
          <a:prstGeom prst="rect">
            <a:avLst/>
          </a:prstGeom>
          <a:noFill/>
        </p:spPr>
        <p:txBody>
          <a:bodyPr wrap="square" rtlCol="0">
            <a:spAutoFit/>
          </a:bodyPr>
          <a:lstStyle/>
          <a:p>
            <a:r>
              <a:rPr lang="de-DE" b="1" dirty="0" smtClean="0">
                <a:latin typeface="Calibri" panose="020F0502020204030204" pitchFamily="34" charset="0"/>
              </a:rPr>
              <a:t>Diese Einstellungen teilen alle </a:t>
            </a:r>
            <a:r>
              <a:rPr lang="de-DE" b="1" dirty="0" smtClean="0">
                <a:latin typeface="Calibri" panose="020F0502020204030204" pitchFamily="34" charset="0"/>
              </a:rPr>
              <a:t>Lebenswelten.</a:t>
            </a:r>
            <a:endParaRPr lang="de-DE" b="1" dirty="0">
              <a:latin typeface="Calibri" panose="020F0502020204030204" pitchFamily="34" charset="0"/>
            </a:endParaRPr>
          </a:p>
        </p:txBody>
      </p:sp>
    </p:spTree>
    <p:extLst>
      <p:ext uri="{BB962C8B-B14F-4D97-AF65-F5344CB8AC3E}">
        <p14:creationId xmlns:p14="http://schemas.microsoft.com/office/powerpoint/2010/main" val="1839896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Einblick in die Lebenswelten</a:t>
            </a:r>
            <a:endParaRPr lang="de-DE" dirty="0"/>
          </a:p>
        </p:txBody>
      </p:sp>
    </p:spTree>
    <p:extLst>
      <p:ext uri="{BB962C8B-B14F-4D97-AF65-F5344CB8AC3E}">
        <p14:creationId xmlns:p14="http://schemas.microsoft.com/office/powerpoint/2010/main" val="110168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52536" y="-164554"/>
            <a:ext cx="1800200"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Rechteck 5"/>
          <p:cNvSpPr/>
          <p:nvPr/>
        </p:nvSpPr>
        <p:spPr>
          <a:xfrm>
            <a:off x="7596336" y="-193611"/>
            <a:ext cx="1944216"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Picture 2" descr="J:\306\sh\STUDIEN\2020 Sinus Wie ticken Jugendliche 2020\Bilder\Grafik SINUS-Modell_fuer_jugendliche_LebensweltenSinusMilieusSinusJugendmilieus2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7200800" cy="507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8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52536" y="-164554"/>
            <a:ext cx="12385376"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Rechteck 5"/>
          <p:cNvSpPr/>
          <p:nvPr/>
        </p:nvSpPr>
        <p:spPr>
          <a:xfrm>
            <a:off x="7596336" y="-193611"/>
            <a:ext cx="1944216" cy="5438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Lebenswelten im Wandel</a:t>
            </a:r>
            <a:br>
              <a:rPr lang="de-DE" dirty="0" smtClean="0"/>
            </a:br>
            <a:r>
              <a:rPr lang="de-DE" dirty="0" smtClean="0"/>
              <a:t>2020				2016</a:t>
            </a:r>
            <a:endParaRPr lang="de-DE" dirty="0"/>
          </a:p>
        </p:txBody>
      </p:sp>
      <p:sp>
        <p:nvSpPr>
          <p:cNvPr id="3" name="Inhaltsplatzhalter 2"/>
          <p:cNvSpPr>
            <a:spLocks noGrp="1"/>
          </p:cNvSpPr>
          <p:nvPr>
            <p:ph idx="1"/>
          </p:nvPr>
        </p:nvSpPr>
        <p:spPr/>
        <p:txBody>
          <a:bodyPr/>
          <a:lstStyle/>
          <a:p>
            <a:endParaRPr lang="de-DE"/>
          </a:p>
        </p:txBody>
      </p:sp>
      <p:pic>
        <p:nvPicPr>
          <p:cNvPr id="4" name="Picture 2" descr="J:\306\sh\STUDIEN\2020 Sinus Wie ticken Jugendliche 2020\Bilder\Grafik SINUS-Modell_fuer_jugendliche_LebensweltenSinusMilieusSinusJugendmilieus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1376284"/>
            <a:ext cx="4862965" cy="3427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628" y="1644682"/>
            <a:ext cx="4901575" cy="330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0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2576" y="1351521"/>
            <a:ext cx="1944216" cy="4045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Rechteck 4"/>
          <p:cNvSpPr/>
          <p:nvPr/>
        </p:nvSpPr>
        <p:spPr>
          <a:xfrm>
            <a:off x="7596336" y="1351521"/>
            <a:ext cx="1944216" cy="38932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Kurzbeschreibung der Lebenswelten</a:t>
            </a:r>
            <a:endParaRPr lang="de-DE" dirty="0"/>
          </a:p>
        </p:txBody>
      </p:sp>
      <p:sp>
        <p:nvSpPr>
          <p:cNvPr id="3" name="Inhaltsplatzhalter 2"/>
          <p:cNvSpPr>
            <a:spLocks noGrp="1"/>
          </p:cNvSpPr>
          <p:nvPr>
            <p:ph idx="1"/>
          </p:nvPr>
        </p:nvSpPr>
        <p:spPr/>
        <p:txBody>
          <a:bodyPr/>
          <a:lstStyle/>
          <a:p>
            <a:endParaRPr lang="de-DE"/>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51521"/>
            <a:ext cx="8820472" cy="379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829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4274" name="Picture 2" descr="J:\306\sh\STUDIEN\2020 Sinus Wie ticken Jugendliche 2020\Bilder\öffentlicher Foliensatz-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0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6322" name="Picture 2" descr="J:\306\sh\STUDIEN\2020 Sinus Wie ticken Jugendliche 2020\Bilder\öffentlicher Foliensatz-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
            <a:ext cx="9144000"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46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KK Schlagfertigkeit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KK Schlagfertigkeit Präsentation</Template>
  <TotalTime>0</TotalTime>
  <Words>1443</Words>
  <Application>Microsoft Office PowerPoint</Application>
  <PresentationFormat>Bildschirmpräsentation (16:9)</PresentationFormat>
  <Paragraphs>117</Paragraphs>
  <Slides>28</Slides>
  <Notes>18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KK Schlagfertigkeit Präsentation</vt:lpstr>
      <vt:lpstr>Wie ticken Jugendliche 2020? Lebenswelten von Jugendlichen im Alter von 14 bis 17 Jahren in Deutschland</vt:lpstr>
      <vt:lpstr>Universelle Werte</vt:lpstr>
      <vt:lpstr>PowerPoint-Präsentation</vt:lpstr>
      <vt:lpstr>Einblick in die Lebenswelten</vt:lpstr>
      <vt:lpstr>PowerPoint-Präsentation</vt:lpstr>
      <vt:lpstr>Lebenswelten im Wandel 2020    2016</vt:lpstr>
      <vt:lpstr>Kurzbeschreibung der Lebenswelten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Kernthesen und typische Aussagen</vt:lpstr>
      <vt:lpstr>Zu wenig politische Repräsentation</vt:lpstr>
      <vt:lpstr>Die Lösung der Klimakrise als zentrale Frage der Generationengerechtigkeit</vt:lpstr>
      <vt:lpstr>Die „bürgerliche Normalbiografie“ ist das Leitmotiv vieler Teenager</vt:lpstr>
      <vt:lpstr>Jugendliche finden Schule „okay“, sehen aber kaum Chancen zur Mitgestaltung</vt:lpstr>
      <vt:lpstr>Junge Menschen suchen nach einem positiven Arbeitsumfeld</vt:lpstr>
      <vt:lpstr>Chancen für den Sport</vt:lpstr>
      <vt:lpstr>Fazit der Studie   &amp; Interpretation für die Ev. Jugendarbeit</vt:lpstr>
      <vt:lpstr>Viele Jugendliche sind heute ernst und problembewusst.</vt:lpstr>
      <vt:lpstr>Soziale Teilhabe ist digitale Teilhabe</vt:lpstr>
      <vt:lpstr>Negative Auswirkungen der Individualisierung werden bewusster</vt:lpstr>
      <vt:lpstr>Die Jugend fühlt sich nicht gehört und ernst genommen.</vt:lpstr>
      <vt:lpstr>Wir stehen im Spagat von Lebensweltorientierung und Inklusion</vt:lpstr>
      <vt:lpstr>(Volks-)Kirche braucht die adaptive Mitte. </vt:lpstr>
    </vt:vector>
  </TitlesOfParts>
  <Company>Amt für Jugendarbeit der ELKB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Heilmann</dc:creator>
  <cp:lastModifiedBy>Sebastian Heilmann</cp:lastModifiedBy>
  <cp:revision>90</cp:revision>
  <cp:lastPrinted>2018-09-25T09:04:50Z</cp:lastPrinted>
  <dcterms:created xsi:type="dcterms:W3CDTF">2020-11-03T13:31:44Z</dcterms:created>
  <dcterms:modified xsi:type="dcterms:W3CDTF">2020-11-17T08:18:26Z</dcterms:modified>
</cp:coreProperties>
</file>