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1" r:id="rId6"/>
    <p:sldId id="268" r:id="rId7"/>
    <p:sldId id="269" r:id="rId8"/>
    <p:sldId id="270" r:id="rId9"/>
    <p:sldId id="271" r:id="rId10"/>
    <p:sldId id="272" r:id="rId11"/>
    <p:sldId id="273" r:id="rId12"/>
    <p:sldId id="274" r:id="rId13"/>
    <p:sldId id="275" r:id="rId14"/>
    <p:sldId id="276" r:id="rId15"/>
    <p:sldId id="260" r:id="rId16"/>
    <p:sldId id="262" r:id="rId17"/>
    <p:sldId id="263" r:id="rId18"/>
    <p:sldId id="264" r:id="rId19"/>
    <p:sldId id="266" r:id="rId20"/>
    <p:sldId id="267" r:id="rId21"/>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DB913"/>
    <a:srgbClr val="40B9E3"/>
    <a:srgbClr val="C61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55" autoAdjust="0"/>
  </p:normalViewPr>
  <p:slideViewPr>
    <p:cSldViewPr>
      <p:cViewPr varScale="1">
        <p:scale>
          <a:sx n="74" d="100"/>
          <a:sy n="74" d="100"/>
        </p:scale>
        <p:origin x="1275" y="2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Tabelle1!$B$1</c:f>
              <c:strCache>
                <c:ptCount val="1"/>
                <c:pt idx="0">
                  <c:v>Gesamt</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Mehr junge Politiker:innen</c:v>
                </c:pt>
                <c:pt idx="1">
                  <c:v>Schaffung eines Jugendrats</c:v>
                </c:pt>
                <c:pt idx="2">
                  <c:v>Mehr digitale Beteiligung</c:v>
                </c:pt>
                <c:pt idx="3">
                  <c:v>Mehr Bürgerentscheide</c:v>
                </c:pt>
                <c:pt idx="4">
                  <c:v>Wahlen ab 16</c:v>
                </c:pt>
                <c:pt idx="5">
                  <c:v>Familienwahlrecht</c:v>
                </c:pt>
              </c:strCache>
            </c:strRef>
          </c:cat>
          <c:val>
            <c:numRef>
              <c:f>Tabelle1!$B$2:$B$7</c:f>
              <c:numCache>
                <c:formatCode>0%</c:formatCode>
                <c:ptCount val="6"/>
                <c:pt idx="0">
                  <c:v>0.54</c:v>
                </c:pt>
                <c:pt idx="1">
                  <c:v>0.41</c:v>
                </c:pt>
                <c:pt idx="2">
                  <c:v>0.4</c:v>
                </c:pt>
                <c:pt idx="3">
                  <c:v>0.39</c:v>
                </c:pt>
                <c:pt idx="4">
                  <c:v>0.32</c:v>
                </c:pt>
                <c:pt idx="5">
                  <c:v>0.18</c:v>
                </c:pt>
              </c:numCache>
            </c:numRef>
          </c:val>
        </c:ser>
        <c:ser>
          <c:idx val="1"/>
          <c:order val="1"/>
          <c:tx>
            <c:strRef>
              <c:f>Tabelle1!$C$1</c:f>
              <c:strCache>
                <c:ptCount val="1"/>
                <c:pt idx="0">
                  <c:v>hohe Bildung</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Mehr junge Politiker:innen</c:v>
                </c:pt>
                <c:pt idx="1">
                  <c:v>Schaffung eines Jugendrats</c:v>
                </c:pt>
                <c:pt idx="2">
                  <c:v>Mehr digitale Beteiligung</c:v>
                </c:pt>
                <c:pt idx="3">
                  <c:v>Mehr Bürgerentscheide</c:v>
                </c:pt>
                <c:pt idx="4">
                  <c:v>Wahlen ab 16</c:v>
                </c:pt>
                <c:pt idx="5">
                  <c:v>Familienwahlrecht</c:v>
                </c:pt>
              </c:strCache>
            </c:strRef>
          </c:cat>
          <c:val>
            <c:numRef>
              <c:f>Tabelle1!$C$2:$C$7</c:f>
              <c:numCache>
                <c:formatCode>0%</c:formatCode>
                <c:ptCount val="6"/>
                <c:pt idx="0">
                  <c:v>0.64</c:v>
                </c:pt>
                <c:pt idx="1">
                  <c:v>0.37</c:v>
                </c:pt>
                <c:pt idx="2">
                  <c:v>0.49</c:v>
                </c:pt>
                <c:pt idx="3">
                  <c:v>0.46</c:v>
                </c:pt>
                <c:pt idx="4">
                  <c:v>0.33</c:v>
                </c:pt>
                <c:pt idx="5">
                  <c:v>0.09</c:v>
                </c:pt>
              </c:numCache>
            </c:numRef>
          </c:val>
        </c:ser>
        <c:ser>
          <c:idx val="2"/>
          <c:order val="2"/>
          <c:tx>
            <c:strRef>
              <c:f>Tabelle1!$D$1</c:f>
              <c:strCache>
                <c:ptCount val="1"/>
                <c:pt idx="0">
                  <c:v>mittlere Bildung</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Mehr junge Politiker:innen</c:v>
                </c:pt>
                <c:pt idx="1">
                  <c:v>Schaffung eines Jugendrats</c:v>
                </c:pt>
                <c:pt idx="2">
                  <c:v>Mehr digitale Beteiligung</c:v>
                </c:pt>
                <c:pt idx="3">
                  <c:v>Mehr Bürgerentscheide</c:v>
                </c:pt>
                <c:pt idx="4">
                  <c:v>Wahlen ab 16</c:v>
                </c:pt>
                <c:pt idx="5">
                  <c:v>Familienwahlrecht</c:v>
                </c:pt>
              </c:strCache>
            </c:strRef>
          </c:cat>
          <c:val>
            <c:numRef>
              <c:f>Tabelle1!$D$2:$D$7</c:f>
              <c:numCache>
                <c:formatCode>0%</c:formatCode>
                <c:ptCount val="6"/>
                <c:pt idx="0">
                  <c:v>0.56999999999999995</c:v>
                </c:pt>
                <c:pt idx="1">
                  <c:v>0.41</c:v>
                </c:pt>
                <c:pt idx="2">
                  <c:v>0.45</c:v>
                </c:pt>
                <c:pt idx="3">
                  <c:v>0.42</c:v>
                </c:pt>
                <c:pt idx="4">
                  <c:v>0.28000000000000003</c:v>
                </c:pt>
                <c:pt idx="5">
                  <c:v>0.12</c:v>
                </c:pt>
              </c:numCache>
            </c:numRef>
          </c:val>
        </c:ser>
        <c:ser>
          <c:idx val="3"/>
          <c:order val="3"/>
          <c:tx>
            <c:strRef>
              <c:f>Tabelle1!$E$1</c:f>
              <c:strCache>
                <c:ptCount val="1"/>
                <c:pt idx="0">
                  <c:v>niedrige Bildung</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Mehr junge Politiker:innen</c:v>
                </c:pt>
                <c:pt idx="1">
                  <c:v>Schaffung eines Jugendrats</c:v>
                </c:pt>
                <c:pt idx="2">
                  <c:v>Mehr digitale Beteiligung</c:v>
                </c:pt>
                <c:pt idx="3">
                  <c:v>Mehr Bürgerentscheide</c:v>
                </c:pt>
                <c:pt idx="4">
                  <c:v>Wahlen ab 16</c:v>
                </c:pt>
                <c:pt idx="5">
                  <c:v>Familienwahlrecht</c:v>
                </c:pt>
              </c:strCache>
            </c:strRef>
          </c:cat>
          <c:val>
            <c:numRef>
              <c:f>Tabelle1!$E$2:$E$7</c:f>
              <c:numCache>
                <c:formatCode>0%</c:formatCode>
                <c:ptCount val="6"/>
                <c:pt idx="0">
                  <c:v>0.46</c:v>
                </c:pt>
                <c:pt idx="1">
                  <c:v>0.45</c:v>
                </c:pt>
                <c:pt idx="2">
                  <c:v>0.32</c:v>
                </c:pt>
                <c:pt idx="3">
                  <c:v>0.33</c:v>
                </c:pt>
                <c:pt idx="4">
                  <c:v>0.33</c:v>
                </c:pt>
                <c:pt idx="5">
                  <c:v>0.27</c:v>
                </c:pt>
              </c:numCache>
            </c:numRef>
          </c:val>
        </c:ser>
        <c:dLbls>
          <c:showLegendKey val="0"/>
          <c:showVal val="0"/>
          <c:showCatName val="0"/>
          <c:showSerName val="0"/>
          <c:showPercent val="0"/>
          <c:showBubbleSize val="0"/>
        </c:dLbls>
        <c:gapWidth val="219"/>
        <c:overlap val="-27"/>
        <c:axId val="162405832"/>
        <c:axId val="162407400"/>
      </c:barChart>
      <c:catAx>
        <c:axId val="16240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2407400"/>
        <c:crosses val="autoZero"/>
        <c:auto val="1"/>
        <c:lblAlgn val="ctr"/>
        <c:lblOffset val="100"/>
        <c:noMultiLvlLbl val="0"/>
      </c:catAx>
      <c:valAx>
        <c:axId val="162407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2405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Tabelle1!$B$1</c:f>
              <c:strCache>
                <c:ptCount val="1"/>
                <c:pt idx="0">
                  <c:v>Die Sorgen der jungen Generation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Krieg in Europa</c:v>
                </c:pt>
                <c:pt idx="1">
                  <c:v>Klimawandel</c:v>
                </c:pt>
                <c:pt idx="2">
                  <c:v>Inflation</c:v>
                </c:pt>
                <c:pt idx="3">
                  <c:v>Spaltung der Gesellschaft</c:v>
                </c:pt>
                <c:pt idx="4">
                  <c:v>Wirtschaftskrise</c:v>
                </c:pt>
                <c:pt idx="5">
                  <c:v>…</c:v>
                </c:pt>
                <c:pt idx="6">
                  <c:v>Ich mache mir keine Sorgen</c:v>
                </c:pt>
              </c:strCache>
            </c:strRef>
          </c:cat>
          <c:val>
            <c:numRef>
              <c:f>Tabelle1!$B$2:$B$8</c:f>
              <c:numCache>
                <c:formatCode>0%</c:formatCode>
                <c:ptCount val="7"/>
                <c:pt idx="0">
                  <c:v>0.68</c:v>
                </c:pt>
                <c:pt idx="1">
                  <c:v>0.55000000000000004</c:v>
                </c:pt>
                <c:pt idx="2">
                  <c:v>0.46</c:v>
                </c:pt>
                <c:pt idx="3">
                  <c:v>0.4</c:v>
                </c:pt>
                <c:pt idx="4">
                  <c:v>0.39</c:v>
                </c:pt>
                <c:pt idx="6">
                  <c:v>0.04</c:v>
                </c:pt>
              </c:numCache>
            </c:numRef>
          </c:val>
        </c:ser>
        <c:dLbls>
          <c:showLegendKey val="0"/>
          <c:showVal val="0"/>
          <c:showCatName val="0"/>
          <c:showSerName val="0"/>
          <c:showPercent val="0"/>
          <c:showBubbleSize val="0"/>
        </c:dLbls>
        <c:gapWidth val="182"/>
        <c:axId val="162407792"/>
        <c:axId val="162403872"/>
      </c:barChart>
      <c:catAx>
        <c:axId val="162407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2403872"/>
        <c:crosses val="autoZero"/>
        <c:auto val="1"/>
        <c:lblAlgn val="ctr"/>
        <c:lblOffset val="100"/>
        <c:noMultiLvlLbl val="0"/>
      </c:catAx>
      <c:valAx>
        <c:axId val="1624038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240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Tabelle1!$B$1</c:f>
              <c:strCache>
                <c:ptCount val="1"/>
                <c:pt idx="0">
                  <c:v>Erwartungen, wie sich der Krieg auf ihr Leben auswirkt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Steigende Energie- und Rohstoffpreise</c:v>
                </c:pt>
                <c:pt idx="1">
                  <c:v>Inflation</c:v>
                </c:pt>
                <c:pt idx="2">
                  <c:v>Leben in Angst vor Krieg</c:v>
                </c:pt>
                <c:pt idx="3">
                  <c:v>Ausweitung des Kriegs auf Deutschland</c:v>
                </c:pt>
                <c:pt idx="4">
                  <c:v>Junge Menschen werden als Soldat:innen eingezogen</c:v>
                </c:pt>
                <c:pt idx="5">
                  <c:v>Atomwolken über Deutschland</c:v>
                </c:pt>
                <c:pt idx="6">
                  <c:v>Ich muss fliehen</c:v>
                </c:pt>
              </c:strCache>
            </c:strRef>
          </c:cat>
          <c:val>
            <c:numRef>
              <c:f>Tabelle1!$B$2:$B$8</c:f>
              <c:numCache>
                <c:formatCode>0%</c:formatCode>
                <c:ptCount val="7"/>
                <c:pt idx="0">
                  <c:v>0.71</c:v>
                </c:pt>
                <c:pt idx="1">
                  <c:v>0.65</c:v>
                </c:pt>
                <c:pt idx="2">
                  <c:v>0.42</c:v>
                </c:pt>
                <c:pt idx="3">
                  <c:v>0.28000000000000003</c:v>
                </c:pt>
                <c:pt idx="4">
                  <c:v>0.24</c:v>
                </c:pt>
                <c:pt idx="5">
                  <c:v>0.23</c:v>
                </c:pt>
                <c:pt idx="6">
                  <c:v>0.13</c:v>
                </c:pt>
              </c:numCache>
            </c:numRef>
          </c:val>
        </c:ser>
        <c:dLbls>
          <c:showLegendKey val="0"/>
          <c:showVal val="0"/>
          <c:showCatName val="0"/>
          <c:showSerName val="0"/>
          <c:showPercent val="0"/>
          <c:showBubbleSize val="0"/>
        </c:dLbls>
        <c:gapWidth val="182"/>
        <c:axId val="162408576"/>
        <c:axId val="162408184"/>
      </c:barChart>
      <c:catAx>
        <c:axId val="162408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2408184"/>
        <c:crosses val="autoZero"/>
        <c:auto val="1"/>
        <c:lblAlgn val="ctr"/>
        <c:lblOffset val="100"/>
        <c:noMultiLvlLbl val="0"/>
      </c:catAx>
      <c:valAx>
        <c:axId val="162408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240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Tabelle1!$B$1</c:f>
              <c:strCache>
                <c:ptCount val="1"/>
                <c:pt idx="0">
                  <c:v>ja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Umfassende Sanktionen gegen Russland</c:v>
                </c:pt>
                <c:pt idx="1">
                  <c:v>Ausgaben für Militär und Verteidigung erhöhen</c:v>
                </c:pt>
                <c:pt idx="2">
                  <c:v>Aufnahme der Ukraine in EU</c:v>
                </c:pt>
                <c:pt idx="3">
                  <c:v>Lieferung von Waffen an Ukraine</c:v>
                </c:pt>
                <c:pt idx="4">
                  <c:v>Deutsche Beteiligung an Kämpfen gg Russland</c:v>
                </c:pt>
                <c:pt idx="5">
                  <c:v>Wiedereinführung des Wehrdienstes</c:v>
                </c:pt>
              </c:strCache>
            </c:strRef>
          </c:cat>
          <c:val>
            <c:numRef>
              <c:f>Tabelle1!$B$2:$B$7</c:f>
              <c:numCache>
                <c:formatCode>0%</c:formatCode>
                <c:ptCount val="6"/>
                <c:pt idx="0">
                  <c:v>0.57999999999999996</c:v>
                </c:pt>
                <c:pt idx="1">
                  <c:v>0.43</c:v>
                </c:pt>
                <c:pt idx="2">
                  <c:v>0.4</c:v>
                </c:pt>
                <c:pt idx="3">
                  <c:v>0.37</c:v>
                </c:pt>
                <c:pt idx="4">
                  <c:v>0.12</c:v>
                </c:pt>
                <c:pt idx="5">
                  <c:v>0.18</c:v>
                </c:pt>
              </c:numCache>
            </c:numRef>
          </c:val>
        </c:ser>
        <c:ser>
          <c:idx val="1"/>
          <c:order val="1"/>
          <c:tx>
            <c:strRef>
              <c:f>Tabelle1!$C$1</c:f>
              <c:strCache>
                <c:ptCount val="1"/>
                <c:pt idx="0">
                  <c:v>teils, teils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Umfassende Sanktionen gegen Russland</c:v>
                </c:pt>
                <c:pt idx="1">
                  <c:v>Ausgaben für Militär und Verteidigung erhöhen</c:v>
                </c:pt>
                <c:pt idx="2">
                  <c:v>Aufnahme der Ukraine in EU</c:v>
                </c:pt>
                <c:pt idx="3">
                  <c:v>Lieferung von Waffen an Ukraine</c:v>
                </c:pt>
                <c:pt idx="4">
                  <c:v>Deutsche Beteiligung an Kämpfen gg Russland</c:v>
                </c:pt>
                <c:pt idx="5">
                  <c:v>Wiedereinführung des Wehrdienstes</c:v>
                </c:pt>
              </c:strCache>
            </c:strRef>
          </c:cat>
          <c:val>
            <c:numRef>
              <c:f>Tabelle1!$C$2:$C$7</c:f>
              <c:numCache>
                <c:formatCode>0%</c:formatCode>
                <c:ptCount val="6"/>
                <c:pt idx="0">
                  <c:v>0.18</c:v>
                </c:pt>
                <c:pt idx="1">
                  <c:v>0.25</c:v>
                </c:pt>
                <c:pt idx="2">
                  <c:v>0.23</c:v>
                </c:pt>
                <c:pt idx="3">
                  <c:v>0.26</c:v>
                </c:pt>
                <c:pt idx="4">
                  <c:v>0.22</c:v>
                </c:pt>
                <c:pt idx="5">
                  <c:v>0.21</c:v>
                </c:pt>
              </c:numCache>
            </c:numRef>
          </c:val>
        </c:ser>
        <c:ser>
          <c:idx val="2"/>
          <c:order val="2"/>
          <c:tx>
            <c:strRef>
              <c:f>Tabelle1!$D$1</c:f>
              <c:strCache>
                <c:ptCount val="1"/>
                <c:pt idx="0">
                  <c:v>nein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Umfassende Sanktionen gegen Russland</c:v>
                </c:pt>
                <c:pt idx="1">
                  <c:v>Ausgaben für Militär und Verteidigung erhöhen</c:v>
                </c:pt>
                <c:pt idx="2">
                  <c:v>Aufnahme der Ukraine in EU</c:v>
                </c:pt>
                <c:pt idx="3">
                  <c:v>Lieferung von Waffen an Ukraine</c:v>
                </c:pt>
                <c:pt idx="4">
                  <c:v>Deutsche Beteiligung an Kämpfen gg Russland</c:v>
                </c:pt>
                <c:pt idx="5">
                  <c:v>Wiedereinführung des Wehrdienstes</c:v>
                </c:pt>
              </c:strCache>
            </c:strRef>
          </c:cat>
          <c:val>
            <c:numRef>
              <c:f>Tabelle1!$D$2:$D$7</c:f>
              <c:numCache>
                <c:formatCode>0%</c:formatCode>
                <c:ptCount val="6"/>
                <c:pt idx="0">
                  <c:v>0.13</c:v>
                </c:pt>
                <c:pt idx="1">
                  <c:v>0.22</c:v>
                </c:pt>
                <c:pt idx="2">
                  <c:v>0.23</c:v>
                </c:pt>
                <c:pt idx="3">
                  <c:v>0.25</c:v>
                </c:pt>
                <c:pt idx="4">
                  <c:v>0.55000000000000004</c:v>
                </c:pt>
                <c:pt idx="5">
                  <c:v>0.51</c:v>
                </c:pt>
              </c:numCache>
            </c:numRef>
          </c:val>
        </c:ser>
        <c:ser>
          <c:idx val="3"/>
          <c:order val="3"/>
          <c:tx>
            <c:strRef>
              <c:f>Tabelle1!$E$1</c:f>
              <c:strCache>
                <c:ptCount val="1"/>
                <c:pt idx="0">
                  <c:v>weiß nicht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Umfassende Sanktionen gegen Russland</c:v>
                </c:pt>
                <c:pt idx="1">
                  <c:v>Ausgaben für Militär und Verteidigung erhöhen</c:v>
                </c:pt>
                <c:pt idx="2">
                  <c:v>Aufnahme der Ukraine in EU</c:v>
                </c:pt>
                <c:pt idx="3">
                  <c:v>Lieferung von Waffen an Ukraine</c:v>
                </c:pt>
                <c:pt idx="4">
                  <c:v>Deutsche Beteiligung an Kämpfen gg Russland</c:v>
                </c:pt>
                <c:pt idx="5">
                  <c:v>Wiedereinführung des Wehrdienstes</c:v>
                </c:pt>
              </c:strCache>
            </c:strRef>
          </c:cat>
          <c:val>
            <c:numRef>
              <c:f>Tabelle1!$E$2:$E$7</c:f>
              <c:numCache>
                <c:formatCode>0%</c:formatCode>
                <c:ptCount val="6"/>
                <c:pt idx="0">
                  <c:v>0.11</c:v>
                </c:pt>
                <c:pt idx="1">
                  <c:v>0.1</c:v>
                </c:pt>
                <c:pt idx="2">
                  <c:v>0.14000000000000001</c:v>
                </c:pt>
                <c:pt idx="3">
                  <c:v>0.12</c:v>
                </c:pt>
                <c:pt idx="4">
                  <c:v>0.11</c:v>
                </c:pt>
                <c:pt idx="5">
                  <c:v>0.1</c:v>
                </c:pt>
              </c:numCache>
            </c:numRef>
          </c:val>
        </c:ser>
        <c:dLbls>
          <c:showLegendKey val="0"/>
          <c:showVal val="0"/>
          <c:showCatName val="0"/>
          <c:showSerName val="0"/>
          <c:showPercent val="0"/>
          <c:showBubbleSize val="0"/>
        </c:dLbls>
        <c:gapWidth val="182"/>
        <c:overlap val="100"/>
        <c:axId val="162404264"/>
        <c:axId val="116248248"/>
      </c:barChart>
      <c:catAx>
        <c:axId val="162404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16248248"/>
        <c:crosses val="autoZero"/>
        <c:auto val="1"/>
        <c:lblAlgn val="ctr"/>
        <c:lblOffset val="100"/>
        <c:noMultiLvlLbl val="0"/>
      </c:catAx>
      <c:valAx>
        <c:axId val="116248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2404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6526684164482"/>
          <c:y val="3.8910505836575876E-3"/>
          <c:w val="0.3933257995528337"/>
          <c:h val="0.99173197708263117"/>
        </c:manualLayout>
      </c:layout>
      <c:pieChart>
        <c:varyColors val="1"/>
        <c:ser>
          <c:idx val="0"/>
          <c:order val="0"/>
          <c:tx>
            <c:strRef>
              <c:f>Tabelle1!$B$1</c:f>
              <c:strCache>
                <c:ptCount val="1"/>
                <c:pt idx="0">
                  <c:v>Bundesparteipolitische Präferenz (Zweitstimme)</c:v>
                </c:pt>
              </c:strCache>
            </c:strRef>
          </c:tx>
          <c:dPt>
            <c:idx val="0"/>
            <c:bubble3D val="0"/>
            <c:spPr>
              <a:solidFill>
                <a:srgbClr val="00B050"/>
              </a:solidFill>
              <a:ln>
                <a:noFill/>
              </a:ln>
              <a:effectLst/>
            </c:spPr>
          </c:dPt>
          <c:dPt>
            <c:idx val="1"/>
            <c:bubble3D val="0"/>
            <c:spPr>
              <a:solidFill>
                <a:srgbClr val="FFCC00"/>
              </a:solidFill>
              <a:ln>
                <a:noFill/>
              </a:ln>
              <a:effectLst/>
            </c:spPr>
          </c:dPt>
          <c:dPt>
            <c:idx val="2"/>
            <c:bubble3D val="0"/>
            <c:spPr>
              <a:solidFill>
                <a:schemeClr val="tx1"/>
              </a:solidFill>
              <a:ln>
                <a:noFill/>
              </a:ln>
              <a:effectLst/>
            </c:spPr>
          </c:dPt>
          <c:dPt>
            <c:idx val="3"/>
            <c:bubble3D val="0"/>
            <c:spPr>
              <a:solidFill>
                <a:srgbClr val="FF0000"/>
              </a:solidFill>
              <a:ln>
                <a:noFill/>
              </a:ln>
              <a:effectLst/>
            </c:spPr>
          </c:dPt>
          <c:dPt>
            <c:idx val="4"/>
            <c:bubble3D val="0"/>
            <c:spPr>
              <a:solidFill>
                <a:srgbClr val="7030A0"/>
              </a:solidFill>
              <a:ln>
                <a:noFill/>
              </a:ln>
              <a:effectLst/>
            </c:spPr>
          </c:dPt>
          <c:dPt>
            <c:idx val="5"/>
            <c:bubble3D val="0"/>
            <c:spPr>
              <a:solidFill>
                <a:srgbClr val="0070C0"/>
              </a:solidFill>
              <a:ln>
                <a:noFill/>
              </a:ln>
              <a:effectLst/>
            </c:spPr>
          </c:dPt>
          <c:dPt>
            <c:idx val="6"/>
            <c:bubble3D val="0"/>
            <c:spPr>
              <a:solidFill>
                <a:schemeClr val="accent6">
                  <a:lumMod val="60000"/>
                  <a:lumOff val="40000"/>
                </a:schemeClr>
              </a:solidFill>
              <a:ln>
                <a:noFill/>
              </a:ln>
              <a:effectLst/>
            </c:spPr>
          </c:dPt>
          <c:dPt>
            <c:idx val="7"/>
            <c:bubble3D val="0"/>
            <c:spPr>
              <a:solidFill>
                <a:schemeClr val="bg1">
                  <a:lumMod val="85000"/>
                </a:schemeClr>
              </a:solidFill>
              <a:ln>
                <a:noFill/>
              </a:ln>
              <a:effectLst/>
            </c:spPr>
          </c:dPt>
          <c:dPt>
            <c:idx val="8"/>
            <c:bubble3D val="0"/>
            <c:spPr>
              <a:solidFill>
                <a:schemeClr val="bg1">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Tabelle1!$A$2:$A$10</c:f>
              <c:strCache>
                <c:ptCount val="9"/>
                <c:pt idx="0">
                  <c:v>Die Grünen</c:v>
                </c:pt>
                <c:pt idx="1">
                  <c:v>FDP</c:v>
                </c:pt>
                <c:pt idx="2">
                  <c:v>CDU/CSU</c:v>
                </c:pt>
                <c:pt idx="3">
                  <c:v>SPD</c:v>
                </c:pt>
                <c:pt idx="4">
                  <c:v>Die Linke</c:v>
                </c:pt>
                <c:pt idx="5">
                  <c:v>AfD</c:v>
                </c:pt>
                <c:pt idx="6">
                  <c:v>Sonstige</c:v>
                </c:pt>
                <c:pt idx="7">
                  <c:v>Unentschlossen</c:v>
                </c:pt>
                <c:pt idx="8">
                  <c:v>Nichtwähler;in</c:v>
                </c:pt>
              </c:strCache>
            </c:strRef>
          </c:cat>
          <c:val>
            <c:numRef>
              <c:f>Tabelle1!$B$2:$B$10</c:f>
              <c:numCache>
                <c:formatCode>0%</c:formatCode>
                <c:ptCount val="9"/>
                <c:pt idx="0">
                  <c:v>0.19</c:v>
                </c:pt>
                <c:pt idx="1">
                  <c:v>0.13</c:v>
                </c:pt>
                <c:pt idx="2">
                  <c:v>0.11</c:v>
                </c:pt>
                <c:pt idx="3">
                  <c:v>0.1</c:v>
                </c:pt>
                <c:pt idx="4">
                  <c:v>0.06</c:v>
                </c:pt>
                <c:pt idx="5">
                  <c:v>0.06</c:v>
                </c:pt>
                <c:pt idx="6">
                  <c:v>0.05</c:v>
                </c:pt>
                <c:pt idx="7">
                  <c:v>0.19</c:v>
                </c:pt>
                <c:pt idx="8">
                  <c:v>0.11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8.7962962962962965E-2"/>
          <c:y val="0.15539416036030515"/>
          <c:w val="0.15924163993389714"/>
          <c:h val="0.673647476944759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0566AF-3278-4F4E-9C17-C76A5E083457}" type="datetimeFigureOut">
              <a:rPr lang="de-DE" smtClean="0"/>
              <a:t>29.06.2022</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D992D2-7FC7-4906-971A-AC3BA3F7BCDC}" type="slidenum">
              <a:rPr lang="de-DE" smtClean="0"/>
              <a:t>‹Nr.›</a:t>
            </a:fld>
            <a:endParaRPr lang="de-DE"/>
          </a:p>
        </p:txBody>
      </p:sp>
    </p:spTree>
    <p:extLst>
      <p:ext uri="{BB962C8B-B14F-4D97-AF65-F5344CB8AC3E}">
        <p14:creationId xmlns:p14="http://schemas.microsoft.com/office/powerpoint/2010/main" val="74205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85E2A0-917C-4D70-82A8-14C1CC967E16}" type="datetimeFigureOut">
              <a:rPr lang="de-DE" smtClean="0"/>
              <a:t>29.06.2022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A9E36F-C4A6-4525-B602-BC7E6FF2B453}" type="slidenum">
              <a:rPr lang="de-DE" smtClean="0"/>
              <a:t>‹Nr.›</a:t>
            </a:fld>
            <a:endParaRPr lang="de-DE"/>
          </a:p>
        </p:txBody>
      </p:sp>
    </p:spTree>
    <p:extLst>
      <p:ext uri="{BB962C8B-B14F-4D97-AF65-F5344CB8AC3E}">
        <p14:creationId xmlns:p14="http://schemas.microsoft.com/office/powerpoint/2010/main" val="293058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a:t>
            </a:fld>
            <a:endParaRPr lang="de-DE"/>
          </a:p>
        </p:txBody>
      </p:sp>
    </p:spTree>
    <p:extLst>
      <p:ext uri="{BB962C8B-B14F-4D97-AF65-F5344CB8AC3E}">
        <p14:creationId xmlns:p14="http://schemas.microsoft.com/office/powerpoint/2010/main" val="156796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Präsenz und Kontakt 37 Prozent der Befragten wünschen sich mehr Präsenz von </a:t>
            </a:r>
            <a:r>
              <a:rPr lang="de-DE" dirty="0" err="1" smtClean="0"/>
              <a:t>Politiker:innen</a:t>
            </a:r>
            <a:r>
              <a:rPr lang="de-DE" dirty="0" smtClean="0"/>
              <a:t> in den sozialen Medien. Knapp ein Viertel der jungen Menschen (24 Prozent) hätte gerne mehr persönliche Kontakte, z.B. bei Veranstaltungen oder in den Schulen. Podcasts (9 Prozent), </a:t>
            </a:r>
            <a:r>
              <a:rPr lang="de-DE" dirty="0" err="1" smtClean="0"/>
              <a:t>Messengerdienste</a:t>
            </a:r>
            <a:r>
              <a:rPr lang="de-DE" dirty="0" smtClean="0"/>
              <a:t> (8 Prozent) sowie Zeitungen und </a:t>
            </a:r>
            <a:r>
              <a:rPr lang="de-DE" dirty="0" err="1" smtClean="0"/>
              <a:t>Zeitschriften</a:t>
            </a:r>
            <a:r>
              <a:rPr lang="de-DE" dirty="0" smtClean="0"/>
              <a:t> (6 Prozent) scheinen dagegen nur eine untergeordnete Rolle zu spielen (vgl. Abb. S. 30). Die junge Generation wünscht sich mehr Sichtbarkeit von </a:t>
            </a:r>
            <a:r>
              <a:rPr lang="de-DE" dirty="0" err="1" smtClean="0"/>
              <a:t>Politiker:innen</a:t>
            </a:r>
            <a:r>
              <a:rPr lang="de-DE" dirty="0" smtClean="0"/>
              <a:t> auf Instagram Die meisten Befragten, die </a:t>
            </a:r>
            <a:r>
              <a:rPr lang="de-DE" dirty="0" err="1" smtClean="0"/>
              <a:t>Politiker:innen</a:t>
            </a:r>
            <a:r>
              <a:rPr lang="de-DE" dirty="0" smtClean="0"/>
              <a:t> gerne verstärkt in den sozialen Medien sehen würden, wünschen sich mehr Präsenz auf Instagram (73 Prozent). </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13</a:t>
            </a:fld>
            <a:endParaRPr lang="de-DE"/>
          </a:p>
        </p:txBody>
      </p:sp>
    </p:spTree>
    <p:extLst>
      <p:ext uri="{BB962C8B-B14F-4D97-AF65-F5344CB8AC3E}">
        <p14:creationId xmlns:p14="http://schemas.microsoft.com/office/powerpoint/2010/main" val="135297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 bei den zurückliegenden Trendstudien haben wir auch dieses Mal den 14- bis 29-Jährigen einen Katalog von wirtschaftlichen und politischen Themen vorgelegt und sie gefragt, welche dieser Themen ihnen die meisten Sorgen bereiten. In den letzten Jahren stand der Klimawandel an der ersten Stelle. Seit dem Frühjahr 2022 ist er durch die Sorge vor einem Krieg in Europa verdrängt worden.</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16</a:t>
            </a:fld>
            <a:endParaRPr lang="de-DE"/>
          </a:p>
        </p:txBody>
      </p:sp>
    </p:spTree>
    <p:extLst>
      <p:ext uri="{BB962C8B-B14F-4D97-AF65-F5344CB8AC3E}">
        <p14:creationId xmlns:p14="http://schemas.microsoft.com/office/powerpoint/2010/main" val="185832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einer weiteren Frage haben wir erfasst, welche Auswirkungen des Krieges in der Ukraine auf das Leben in Deutschland erwartet werden. </a:t>
            </a:r>
          </a:p>
          <a:p>
            <a:r>
              <a:rPr lang="de-DE" dirty="0" smtClean="0"/>
              <a:t>Hier wird deutlich: Die jungen Menschen spüren im Alltag erste Folgen des Krieges. Wirtschaftliche Faktoren, die auf das alltägliche Leben auf mittlere Sicht einen erheblichen Einfluss haben, stehen also an erster Stelle der erwarteten Auswirkungen. </a:t>
            </a:r>
          </a:p>
          <a:p>
            <a:r>
              <a:rPr lang="de-DE" dirty="0" smtClean="0"/>
              <a:t>Gleich danach folgen politische Faktoren. Insgesamt 42% der Befragten fürchten schon heute ein Leben mit Angst vor einem Krieg und 28% halten die Ausweitung des Krieges auf </a:t>
            </a:r>
            <a:r>
              <a:rPr lang="de-DE" dirty="0" err="1" smtClean="0"/>
              <a:t>Deutschland</a:t>
            </a:r>
            <a:r>
              <a:rPr lang="de-DE" dirty="0" smtClean="0"/>
              <a:t> für ein denkbares Szenario. Insgesamt erwarten 24%, dass junge Deutsche als Soldatinnen und Soldaten zum Dienst eingezogen werden. Dramatische Auswirkungen auf Deutschland aufgrund eines atomaren kriegerischen Szenarios befürchten 23%. Erschreckende 13% der befragten jungen Leute gehen davon aus, dass sie möglicherweise aus Deutschland fliehen müssen</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17</a:t>
            </a:fld>
            <a:endParaRPr lang="de-DE"/>
          </a:p>
        </p:txBody>
      </p:sp>
    </p:spTree>
    <p:extLst>
      <p:ext uri="{BB962C8B-B14F-4D97-AF65-F5344CB8AC3E}">
        <p14:creationId xmlns:p14="http://schemas.microsoft.com/office/powerpoint/2010/main" val="216738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genaue Blick auf die Daten zeigt interessante Unterschiede unter jungen Leuten, wenn es um die Wiedereinführung des Wehrdienstes geht. Die Zustimmung ist höher unter jungen Männern (22%) als unter jungen Frauen (11%) und besonders hoch unter dual Studierenden (27%). Den </a:t>
            </a:r>
            <a:r>
              <a:rPr lang="de-DE" dirty="0" err="1" smtClean="0"/>
              <a:t>geringsten</a:t>
            </a:r>
            <a:r>
              <a:rPr lang="de-DE" dirty="0" smtClean="0"/>
              <a:t> Zuspruch erfährt der Wehrdienst von </a:t>
            </a:r>
            <a:r>
              <a:rPr lang="de-DE" dirty="0" err="1" smtClean="0"/>
              <a:t>Schüler:innen</a:t>
            </a:r>
            <a:r>
              <a:rPr lang="de-DE" dirty="0" smtClean="0"/>
              <a:t> (14%) und Auszubildenden (13%), die davon selbst bald betroffen wären. Vergleichen wir die parteipolitischen Präferenzen, erhält die </a:t>
            </a:r>
            <a:r>
              <a:rPr lang="de-DE" dirty="0" err="1" smtClean="0"/>
              <a:t>Wiedereinführung</a:t>
            </a:r>
            <a:r>
              <a:rPr lang="de-DE" dirty="0" smtClean="0"/>
              <a:t> von jungen </a:t>
            </a:r>
            <a:r>
              <a:rPr lang="de-DE" dirty="0" err="1" smtClean="0"/>
              <a:t>Anhänger:innen</a:t>
            </a:r>
            <a:r>
              <a:rPr lang="de-DE" dirty="0" smtClean="0"/>
              <a:t> der AfD (36%) und CDU/CSU (29%) den höchsten Zuspruch und von </a:t>
            </a:r>
            <a:r>
              <a:rPr lang="de-DE" dirty="0" err="1" smtClean="0"/>
              <a:t>Anhänger:innen</a:t>
            </a:r>
            <a:r>
              <a:rPr lang="de-DE" dirty="0" smtClean="0"/>
              <a:t> der LINKEN (16%) und der GRÜNEN (12%) den geringsten. Auf den ersten Blick könnte die Zurückhaltung so interpretiert werden, dass die Bereitschaft der jungen Generation zur Verteidigung des eigenen Landes sehr niedrig sei. </a:t>
            </a:r>
          </a:p>
          <a:p>
            <a:endParaRPr lang="de-DE" dirty="0" smtClean="0"/>
          </a:p>
          <a:p>
            <a:r>
              <a:rPr lang="de-DE" dirty="0" smtClean="0"/>
              <a:t>Wir raten aus dem bereits genannten Grund zur Vorsicht gegenüber diesem ersten Eindruck: Der großen Mehrheit der jungen Generation ist die Institution des Wehrdienstes und des Zivildienstes gar nicht bekannt. Junge Menschen unter 30 Jahren mussten sich nie damit auseinandersetzen, eine Minderheit dürfte sogar noch nicht einmal davon gehört haben. Sollte es tatsächlich zu einer ernsthaften Bedrohung der Sicherheit Deutschlands kommen, würde sich die Einstellung der jungen Generation in diesem Bereich vermutlich schnell ändern. Auch die Bereitschaft zur Wiedereinführung eines Wehrdienstes in Kombination mit einem Zivildienst wäre davon betroffen. Aus den Antworten auf unsere Frage zu den beruflichen Plänen nach Abschluss der Schulzeit geht hervor: 4% der unter 18-Jährigen </a:t>
            </a:r>
            <a:r>
              <a:rPr lang="de-DE" dirty="0" err="1" smtClean="0"/>
              <a:t>Schüler:innen</a:t>
            </a:r>
            <a:r>
              <a:rPr lang="de-DE" dirty="0" smtClean="0"/>
              <a:t> streben einen Dienst bei der Bundeswehr an und 4% möchten sich für einen Freiwilligendienst melden. Insgesamt kann hieraus abgelesen werden, dass auf einer freiwilligen Basis schon heute 8% der unter 18-Jährigen </a:t>
            </a:r>
            <a:r>
              <a:rPr lang="de-DE" dirty="0" err="1" smtClean="0"/>
              <a:t>Schüler:innen</a:t>
            </a:r>
            <a:r>
              <a:rPr lang="de-DE" dirty="0" smtClean="0"/>
              <a:t> bereit sind, sich für einen Wehr- oder Zivildienst zu engagieren</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18</a:t>
            </a:fld>
            <a:endParaRPr lang="de-DE"/>
          </a:p>
        </p:txBody>
      </p:sp>
    </p:spTree>
    <p:extLst>
      <p:ext uri="{BB962C8B-B14F-4D97-AF65-F5344CB8AC3E}">
        <p14:creationId xmlns:p14="http://schemas.microsoft.com/office/powerpoint/2010/main" val="3437387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Würden alleine die Stimmen der jungen Generation zählen, wäre das eine Bestätigung für die jetzige Regierungskoalition der sogenannten Ampel aus SPD, DIE GRÜNEN und FDP, allerdings mit einem veränderten Kräfteverhältnis: DIE GRÜNEN wären die führende Partei und die SPD der </a:t>
            </a:r>
            <a:r>
              <a:rPr lang="de-DE" dirty="0" err="1" smtClean="0"/>
              <a:t>Juniorpartner</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19</a:t>
            </a:fld>
            <a:endParaRPr lang="de-DE"/>
          </a:p>
        </p:txBody>
      </p:sp>
    </p:spTree>
    <p:extLst>
      <p:ext uri="{BB962C8B-B14F-4D97-AF65-F5344CB8AC3E}">
        <p14:creationId xmlns:p14="http://schemas.microsoft.com/office/powerpoint/2010/main" val="429172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20</a:t>
            </a:fld>
            <a:endParaRPr lang="de-DE"/>
          </a:p>
        </p:txBody>
      </p:sp>
    </p:spTree>
    <p:extLst>
      <p:ext uri="{BB962C8B-B14F-4D97-AF65-F5344CB8AC3E}">
        <p14:creationId xmlns:p14="http://schemas.microsoft.com/office/powerpoint/2010/main" val="204852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Unterschiede zeigen sich zwischen den männlichen und den weiblichen Befragten. Während 72 Prozent der jungen Männer angeben, sich für politische Themen zu interessieren, sind es bei den jungen Frauen nur 56 Prozent.</a:t>
            </a:r>
          </a:p>
          <a:p>
            <a:endParaRPr lang="de-DE" dirty="0" smtClean="0"/>
          </a:p>
          <a:p>
            <a:r>
              <a:rPr lang="de-DE" dirty="0" smtClean="0"/>
              <a:t>Das politische Interesse steigt mit zunehmendem Bildungshintergrund.</a:t>
            </a:r>
          </a:p>
          <a:p>
            <a:endParaRPr lang="de-DE" dirty="0" smtClean="0"/>
          </a:p>
          <a:p>
            <a:r>
              <a:rPr lang="de-DE" dirty="0" smtClean="0"/>
              <a:t>70% informiert sich mindestens</a:t>
            </a:r>
            <a:r>
              <a:rPr lang="de-DE" baseline="0" dirty="0" smtClean="0"/>
              <a:t> </a:t>
            </a:r>
            <a:r>
              <a:rPr lang="de-DE" dirty="0" smtClean="0"/>
              <a:t>wöchentlich über politische Themen. Immerhin</a:t>
            </a:r>
            <a:r>
              <a:rPr lang="de-DE" baseline="0" dirty="0" smtClean="0"/>
              <a:t> knapp 30% täglich!</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4</a:t>
            </a:fld>
            <a:endParaRPr lang="de-DE"/>
          </a:p>
        </p:txBody>
      </p:sp>
    </p:spTree>
    <p:extLst>
      <p:ext uri="{BB962C8B-B14F-4D97-AF65-F5344CB8AC3E}">
        <p14:creationId xmlns:p14="http://schemas.microsoft.com/office/powerpoint/2010/main" val="16645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große </a:t>
            </a:r>
            <a:r>
              <a:rPr lang="de-DE" dirty="0" err="1" smtClean="0"/>
              <a:t>Mehrheit</a:t>
            </a:r>
            <a:r>
              <a:rPr lang="de-DE" dirty="0" smtClean="0"/>
              <a:t> (85 Prozent) von ihnen äußerte Interesse an ihrem Ausgang. Bei den </a:t>
            </a:r>
            <a:r>
              <a:rPr lang="de-DE" dirty="0" err="1" smtClean="0"/>
              <a:t>Wahlberechtigten</a:t>
            </a:r>
            <a:r>
              <a:rPr lang="de-DE" dirty="0" smtClean="0"/>
              <a:t> war dieses Interesse mit 91 Prozent noch ausgeprägter als in der gesamten Altersgruppe (Abb. 4). Der Wille, wählen zu gehen, war in der Woche vor der Wahl groß 92 Prozent der befragten Jung- und </a:t>
            </a:r>
            <a:r>
              <a:rPr lang="de-DE" dirty="0" err="1" smtClean="0"/>
              <a:t>Erstwähler:innen</a:t>
            </a:r>
            <a:r>
              <a:rPr lang="de-DE" dirty="0" smtClean="0"/>
              <a:t> hatten die Absicht, sich an der Wahl zu beteiligen (vgl. Abb. l. o. S. 08). Selbst 92 Prozent der Jugendlichen, die unzufrieden mit der Berücksichtigung ihrer Interessen waren, planten, zu wählen.</a:t>
            </a:r>
          </a:p>
          <a:p>
            <a:endParaRPr lang="de-DE" dirty="0" smtClean="0"/>
          </a:p>
          <a:p>
            <a:r>
              <a:rPr lang="de-DE" dirty="0" smtClean="0"/>
              <a:t>Diejenigen,</a:t>
            </a:r>
            <a:r>
              <a:rPr lang="de-DE" baseline="0" dirty="0" smtClean="0"/>
              <a:t> die nicht wählen wollten gehörten zu den politisch uninformierten Jugendlichen!</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6</a:t>
            </a:fld>
            <a:endParaRPr lang="de-DE"/>
          </a:p>
        </p:txBody>
      </p:sp>
    </p:spTree>
    <p:extLst>
      <p:ext uri="{BB962C8B-B14F-4D97-AF65-F5344CB8AC3E}">
        <p14:creationId xmlns:p14="http://schemas.microsoft.com/office/powerpoint/2010/main" val="191364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73 Prozent der Befragten sind unzufrieden damit, wie </a:t>
            </a:r>
            <a:r>
              <a:rPr lang="de-DE" dirty="0" err="1" smtClean="0"/>
              <a:t>Politiker:innen</a:t>
            </a:r>
            <a:r>
              <a:rPr lang="de-DE" dirty="0" smtClean="0"/>
              <a:t> im Allgemeinen ihre Anliegen und </a:t>
            </a:r>
            <a:r>
              <a:rPr lang="de-DE" dirty="0" err="1" smtClean="0"/>
              <a:t>Interessen</a:t>
            </a:r>
            <a:r>
              <a:rPr lang="de-DE" dirty="0" smtClean="0"/>
              <a:t> berücksichtigen. Damit hat sich die ohnehin schon niedrige Zufriedenheit seit der letzten Befragung der Vodafone Stiftung im Jahr 2019 weiter </a:t>
            </a:r>
            <a:r>
              <a:rPr lang="de-DE" dirty="0" err="1" smtClean="0"/>
              <a:t>verschlechtert</a:t>
            </a:r>
            <a:r>
              <a:rPr lang="de-DE" dirty="0" smtClean="0"/>
              <a:t> (Abb. 5).</a:t>
            </a:r>
          </a:p>
          <a:p>
            <a:endParaRPr lang="de-DE" dirty="0" smtClean="0"/>
          </a:p>
          <a:p>
            <a:r>
              <a:rPr lang="de-DE" dirty="0" smtClean="0"/>
              <a:t>Die Unzufriedenheit geht über die eigenen Interessen der jungen Menschen hinaus 75 Prozent der 14- bis 24-Jährigen sehen die Interessen der gesamten Bevölkerung nicht ausreichend von der Politik berücksichtigt (vgl. Abb. r. o. S. 10). </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7</a:t>
            </a:fld>
            <a:endParaRPr lang="de-DE"/>
          </a:p>
        </p:txBody>
      </p:sp>
    </p:spTree>
    <p:extLst>
      <p:ext uri="{BB962C8B-B14F-4D97-AF65-F5344CB8AC3E}">
        <p14:creationId xmlns:p14="http://schemas.microsoft.com/office/powerpoint/2010/main" val="20507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8</a:t>
            </a:fld>
            <a:endParaRPr lang="de-DE"/>
          </a:p>
        </p:txBody>
      </p:sp>
    </p:spTree>
    <p:extLst>
      <p:ext uri="{BB962C8B-B14F-4D97-AF65-F5344CB8AC3E}">
        <p14:creationId xmlns:p14="http://schemas.microsoft.com/office/powerpoint/2010/main" val="254076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Hälfte der 14- bis 24-Jährigen fällt es schwer, zu verstehen, wie Politik in Deutschland funktioniert (50 Prozent). Während 30 Prozent der jungen Menschen mit hohem formalem Bildungshintergrund dieses Problem haben, sind es bei jungen Menschen mit niedrigem formalem Bildungsniveau sogar doppelt so viele (62 Prozent). Darüber hinaus zeigen sich Unterschiede zwischen den </a:t>
            </a:r>
            <a:r>
              <a:rPr lang="de-DE" dirty="0" err="1" smtClean="0"/>
              <a:t>Geschlechtern</a:t>
            </a:r>
            <a:r>
              <a:rPr lang="de-DE" dirty="0" smtClean="0"/>
              <a:t>: Junge Frauen trauen sich deutlich weniger zu, die Politik in Deutschland zu verstehen (58 Prozent) als junge Männer (42 Prozent) (Abb. 6). Junge Menschen erleben eine mangelnde politische Selbstwirksamkeit 67 Prozent der jungen Menschen sind der Meinung, dass sie wenig bis gar keinen Einfluss auf die Politik nehmen können. Lediglich 29 Prozent der befragten jungen Menschen haben den Eindruck, Politik beeinflussen zu können. Dabei fällt auf, dass die Befragten mit hoher formaler Bildung deutlich eher der Meinung sind, Einfluss auf die Politik ausüben zu können (40 Prozent), als diejenigen mit geringer formaler Bildung (23 Prozent) (Abb. 8). 77 Prozent sind der Meinung, dass junge Menschen zu wenig Einfluss auf die Politik nehmen können (vgl. Abb. r. o. S. 14). Das Gefühl der politischen </a:t>
            </a:r>
            <a:r>
              <a:rPr lang="de-DE" dirty="0" err="1" smtClean="0"/>
              <a:t>Selbstwirksamkeit</a:t>
            </a:r>
            <a:r>
              <a:rPr lang="de-DE" dirty="0" smtClean="0"/>
              <a:t> nimmt bei Befragten mit einem geringen Interesse an politischen Themen deutlich ab.</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9</a:t>
            </a:fld>
            <a:endParaRPr lang="de-DE"/>
          </a:p>
        </p:txBody>
      </p:sp>
    </p:spTree>
    <p:extLst>
      <p:ext uri="{BB962C8B-B14F-4D97-AF65-F5344CB8AC3E}">
        <p14:creationId xmlns:p14="http://schemas.microsoft.com/office/powerpoint/2010/main" val="222874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Noch negativer als die Demokratie in Deutschland beurteilen junge Menschen ihre eigenen Zukunftsperspektiven. Weitgehend unabhängig von Alter, </a:t>
            </a:r>
            <a:r>
              <a:rPr lang="de-DE" dirty="0" err="1" smtClean="0"/>
              <a:t>Bildungshintergrund</a:t>
            </a:r>
            <a:r>
              <a:rPr lang="de-DE" dirty="0" smtClean="0"/>
              <a:t> und politischem Interesse stimmt die große Mehrheit der Befragten (86 Prozent insgesamt, 88 Prozent der jungen Frauen und 82 Prozent der </a:t>
            </a:r>
            <a:r>
              <a:rPr lang="de-DE" dirty="0" err="1" smtClean="0"/>
              <a:t>jungen</a:t>
            </a:r>
            <a:r>
              <a:rPr lang="de-DE" dirty="0" smtClean="0"/>
              <a:t> Männer) der Aussage »Ich mache mir Sorgen um die Zukunft« zu (Abb. 10). Mehr als die Hälfte (58 Prozent) der Befragten ist der Meinung, dass es zukünftigen Generationen »etwas schlechter« oder »viel schlechter« gehen werde (Abb. 9).</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10</a:t>
            </a:fld>
            <a:endParaRPr lang="de-DE"/>
          </a:p>
        </p:txBody>
      </p:sp>
    </p:spTree>
    <p:extLst>
      <p:ext uri="{BB962C8B-B14F-4D97-AF65-F5344CB8AC3E}">
        <p14:creationId xmlns:p14="http://schemas.microsoft.com/office/powerpoint/2010/main" val="159585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11</a:t>
            </a:fld>
            <a:endParaRPr lang="de-DE"/>
          </a:p>
        </p:txBody>
      </p:sp>
    </p:spTree>
    <p:extLst>
      <p:ext uri="{BB962C8B-B14F-4D97-AF65-F5344CB8AC3E}">
        <p14:creationId xmlns:p14="http://schemas.microsoft.com/office/powerpoint/2010/main" val="113951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politische Wunschliste junger Menschen »Was würdest du dir am meisten wünschen, damit die Interessen junger </a:t>
            </a:r>
            <a:r>
              <a:rPr lang="de-DE" dirty="0" err="1" smtClean="0"/>
              <a:t>Menschen</a:t>
            </a:r>
            <a:r>
              <a:rPr lang="de-DE" dirty="0" smtClean="0"/>
              <a:t> in der Politik besser berücksichtigt werden?« </a:t>
            </a:r>
          </a:p>
          <a:p>
            <a:endParaRPr lang="de-DE" dirty="0" smtClean="0"/>
          </a:p>
          <a:p>
            <a:r>
              <a:rPr lang="de-DE" dirty="0" smtClean="0"/>
              <a:t>Bei dieser Frage konnten die jungen Männer und Frauen aus einer Reihe von Vorschlägen auswählen und angeben, was ihnen besonders wichtig ist. </a:t>
            </a:r>
          </a:p>
          <a:p>
            <a:r>
              <a:rPr lang="de-DE" dirty="0" smtClean="0"/>
              <a:t>Repräsentation durch junge </a:t>
            </a:r>
            <a:r>
              <a:rPr lang="de-DE" dirty="0" err="1" smtClean="0"/>
              <a:t>Politiker:innen</a:t>
            </a:r>
            <a:r>
              <a:rPr lang="de-DE" dirty="0" smtClean="0"/>
              <a:t> und einen Jugendrat </a:t>
            </a:r>
          </a:p>
          <a:p>
            <a:r>
              <a:rPr lang="de-DE" dirty="0" smtClean="0"/>
              <a:t>Die meisten (54 Prozent) der 14- bis 24-Jährigen wünschen sich mehr junge </a:t>
            </a:r>
            <a:r>
              <a:rPr lang="de-DE" dirty="0" err="1" smtClean="0"/>
              <a:t>Politiker:innen</a:t>
            </a:r>
            <a:r>
              <a:rPr lang="de-DE" dirty="0" smtClean="0"/>
              <a:t>. Diese </a:t>
            </a:r>
          </a:p>
          <a:p>
            <a:endParaRPr lang="de-DE" dirty="0" smtClean="0"/>
          </a:p>
          <a:p>
            <a:r>
              <a:rPr lang="de-DE" dirty="0" smtClean="0"/>
              <a:t>Ebenfalls wichtig ist den jungen Menschen die Schaffung eines Jugendrats, der ihre Position gegenüber der Bundesregierung vertritt (41 Prozent). Bei jungen Männern und Frauen mit formal niedriger Bildung erhielt der Vorschlag eines Jugendrats mit 45 Prozent fast dieselbe Zustimmung wie die Forderung nach mehr jungen </a:t>
            </a:r>
            <a:r>
              <a:rPr lang="de-DE" dirty="0" err="1" smtClean="0"/>
              <a:t>Politiker:innen</a:t>
            </a:r>
            <a:r>
              <a:rPr lang="de-DE" dirty="0" smtClean="0"/>
              <a:t> (46 Prozent). Im Vergleich dazu wünschen sich 37 Prozent der jungen Menschen mit formal hoher Bildung einen Jugendrat, während sich 64 Prozent von ihnen für mehr junge </a:t>
            </a:r>
            <a:r>
              <a:rPr lang="de-DE" dirty="0" err="1" smtClean="0"/>
              <a:t>Politiker:innen</a:t>
            </a:r>
            <a:r>
              <a:rPr lang="de-DE" dirty="0" smtClean="0"/>
              <a:t> aussprechen (vgl. Abb. S. 28).Forderung steht unabhängig von Alter, Bildungshintergrund oder Geschlecht der Befragten auf Platz 1 der Wunschliste.</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12</a:t>
            </a:fld>
            <a:endParaRPr lang="de-DE"/>
          </a:p>
        </p:txBody>
      </p:sp>
    </p:spTree>
    <p:extLst>
      <p:ext uri="{BB962C8B-B14F-4D97-AF65-F5344CB8AC3E}">
        <p14:creationId xmlns:p14="http://schemas.microsoft.com/office/powerpoint/2010/main" val="1346539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9" name="Rechteck 18"/>
          <p:cNvSpPr/>
          <p:nvPr userDrawn="1"/>
        </p:nvSpPr>
        <p:spPr>
          <a:xfrm>
            <a:off x="0" y="0"/>
            <a:ext cx="9180512" cy="284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5536" y="573528"/>
            <a:ext cx="7772400" cy="1102519"/>
          </a:xfrm>
        </p:spPr>
        <p:txBody>
          <a:bodyPr/>
          <a:lstStyle/>
          <a:p>
            <a:r>
              <a:rPr lang="de-DE" dirty="0" smtClean="0"/>
              <a:t>Titelmasterformat durch Klicken bearbeiten</a:t>
            </a:r>
            <a:endParaRPr lang="de-DE" dirty="0"/>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202" y="2499742"/>
            <a:ext cx="9361714" cy="3096344"/>
          </a:xfrm>
          <a:prstGeom prst="rect">
            <a:avLst/>
          </a:prstGeom>
        </p:spPr>
      </p:pic>
    </p:spTree>
    <p:extLst>
      <p:ext uri="{BB962C8B-B14F-4D97-AF65-F5344CB8AC3E}">
        <p14:creationId xmlns:p14="http://schemas.microsoft.com/office/powerpoint/2010/main" val="265138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cxnSp>
        <p:nvCxnSpPr>
          <p:cNvPr id="7" name="Gerade Verbindung 6"/>
          <p:cNvCxnSpPr/>
          <p:nvPr userDrawn="1"/>
        </p:nvCxnSpPr>
        <p:spPr>
          <a:xfrm>
            <a:off x="467544" y="4677984"/>
            <a:ext cx="7704856" cy="0"/>
          </a:xfrm>
          <a:prstGeom prst="line">
            <a:avLst/>
          </a:prstGeom>
          <a:ln w="12700">
            <a:solidFill>
              <a:srgbClr val="6726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128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329612"/>
            <a:ext cx="8229600" cy="3265010"/>
          </a:xfrm>
          <a:prstGeom prst="rect">
            <a:avLst/>
          </a:prstGeom>
        </p:spPr>
        <p:txBody>
          <a:bodyPr vert="horz" lIns="91440" tIns="45720" rIns="91440" bIns="45720" rtlCol="0">
            <a:normAutofit/>
          </a:bodyPr>
          <a:lstStyle/>
          <a:p>
            <a:pPr lvl="0"/>
            <a:r>
              <a:rPr lang="de-DE" dirty="0" smtClean="0"/>
              <a:t> Textmasterformat bearbeiten</a:t>
            </a:r>
          </a:p>
          <a:p>
            <a:pPr lvl="1"/>
            <a:r>
              <a:rPr lang="de-DE" dirty="0" smtClean="0"/>
              <a:t> Zweite Ebene</a:t>
            </a:r>
          </a:p>
          <a:p>
            <a:pPr lvl="2"/>
            <a:r>
              <a:rPr lang="de-DE" dirty="0" smtClean="0"/>
              <a:t> Dritte Ebene</a:t>
            </a:r>
          </a:p>
          <a:p>
            <a:pPr lvl="3"/>
            <a:r>
              <a:rPr lang="de-DE" dirty="0" smtClean="0"/>
              <a:t>Vierte Ebene</a:t>
            </a:r>
          </a:p>
          <a:p>
            <a:pPr lvl="4"/>
            <a:r>
              <a:rPr lang="de-DE" dirty="0" smtClean="0"/>
              <a:t>Fünfte Ebene</a:t>
            </a:r>
            <a:endParaRPr lang="de-DE" dirty="0"/>
          </a:p>
        </p:txBody>
      </p:sp>
      <p:sp>
        <p:nvSpPr>
          <p:cNvPr id="10" name="Titelplatzhalter 1"/>
          <p:cNvSpPr txBox="1">
            <a:spLocks/>
          </p:cNvSpPr>
          <p:nvPr userDrawn="1"/>
        </p:nvSpPr>
        <p:spPr>
          <a:xfrm>
            <a:off x="471202" y="4642713"/>
            <a:ext cx="4676863" cy="3053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mj-lt"/>
                <a:ea typeface="+mj-ea"/>
                <a:cs typeface="+mj-cs"/>
              </a:defRPr>
            </a:lvl1pPr>
          </a:lstStyle>
          <a:p>
            <a:r>
              <a:rPr lang="de-DE" sz="1200" dirty="0" smtClean="0">
                <a:latin typeface="Calibri" panose="020F0502020204030204" pitchFamily="34" charset="0"/>
              </a:rPr>
              <a:t>Sebastian</a:t>
            </a:r>
            <a:r>
              <a:rPr lang="de-DE" sz="1200" baseline="0" dirty="0" smtClean="0">
                <a:latin typeface="Calibri" panose="020F0502020204030204" pitchFamily="34" charset="0"/>
              </a:rPr>
              <a:t> Heilmann </a:t>
            </a:r>
            <a:r>
              <a:rPr lang="de-DE" sz="1200" baseline="0" dirty="0" smtClean="0">
                <a:latin typeface="Calibri" panose="020F0502020204030204" pitchFamily="34" charset="0"/>
                <a:sym typeface="Wingdings"/>
              </a:rPr>
              <a:t></a:t>
            </a:r>
            <a:r>
              <a:rPr lang="de-DE" sz="1200" baseline="0" dirty="0" smtClean="0">
                <a:latin typeface="Calibri" panose="020F0502020204030204" pitchFamily="34" charset="0"/>
              </a:rPr>
              <a:t> Referent für Konzeption und Innovation</a:t>
            </a:r>
            <a:endParaRPr lang="de-DE" sz="1200" dirty="0">
              <a:latin typeface="Calibri" panose="020F0502020204030204" pitchFamily="34" charset="0"/>
            </a:endParaRPr>
          </a:p>
        </p:txBody>
      </p:sp>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988" y="1066846"/>
            <a:ext cx="9180988" cy="208760"/>
          </a:xfrm>
          <a:prstGeom prst="rect">
            <a:avLst/>
          </a:prstGeom>
        </p:spPr>
      </p:pic>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4469844"/>
            <a:ext cx="981680" cy="748200"/>
          </a:xfrm>
          <a:prstGeom prst="rect">
            <a:avLst/>
          </a:prstGeom>
        </p:spPr>
      </p:pic>
    </p:spTree>
    <p:extLst>
      <p:ext uri="{BB962C8B-B14F-4D97-AF65-F5344CB8AC3E}">
        <p14:creationId xmlns:p14="http://schemas.microsoft.com/office/powerpoint/2010/main" val="2308333893"/>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rgbClr val="672686"/>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7030A0"/>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7030A0"/>
        </a:buClr>
        <a:buFont typeface="Courier New" panose="02070309020205020404" pitchFamily="49" charset="0"/>
        <a:buChar char="o"/>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627534"/>
            <a:ext cx="7772400" cy="1584176"/>
          </a:xfrm>
        </p:spPr>
        <p:txBody>
          <a:bodyPr/>
          <a:lstStyle/>
          <a:p>
            <a:pPr algn="ctr"/>
            <a:r>
              <a:rPr lang="de-DE" dirty="0" smtClean="0"/>
              <a:t>Zwischen Engagement und Zukunftsangst</a:t>
            </a:r>
            <a:br>
              <a:rPr lang="de-DE" dirty="0" smtClean="0"/>
            </a:br>
            <a:r>
              <a:rPr lang="de-DE" dirty="0" smtClean="0"/>
              <a:t/>
            </a:r>
            <a:br>
              <a:rPr lang="de-DE" dirty="0" smtClean="0"/>
            </a:br>
            <a:r>
              <a:rPr lang="de-DE" sz="2000" dirty="0" smtClean="0"/>
              <a:t>Jugendliche Einstellungen zu Politik und Weltgeschehen in Zeiten aktueller Krisen</a:t>
            </a:r>
            <a:endParaRPr lang="de-DE" sz="2000" dirty="0"/>
          </a:p>
        </p:txBody>
      </p:sp>
    </p:spTree>
    <p:extLst>
      <p:ext uri="{BB962C8B-B14F-4D97-AF65-F5344CB8AC3E}">
        <p14:creationId xmlns:p14="http://schemas.microsoft.com/office/powerpoint/2010/main" val="702076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Sorge um die Zukunft</a:t>
            </a:r>
            <a:endParaRPr lang="de-DE" dirty="0"/>
          </a:p>
        </p:txBody>
      </p:sp>
      <p:pic>
        <p:nvPicPr>
          <p:cNvPr id="4" name="Inhaltsplatzhalter 3"/>
          <p:cNvPicPr>
            <a:picLocks noGrp="1" noChangeAspect="1"/>
          </p:cNvPicPr>
          <p:nvPr>
            <p:ph idx="1"/>
          </p:nvPr>
        </p:nvPicPr>
        <p:blipFill>
          <a:blip r:embed="rId3"/>
          <a:stretch>
            <a:fillRect/>
          </a:stretch>
        </p:blipFill>
        <p:spPr>
          <a:xfrm>
            <a:off x="1419202" y="1457314"/>
            <a:ext cx="6305596" cy="3009922"/>
          </a:xfrm>
          <a:prstGeom prst="rect">
            <a:avLst/>
          </a:prstGeom>
        </p:spPr>
      </p:pic>
    </p:spTree>
    <p:extLst>
      <p:ext uri="{BB962C8B-B14F-4D97-AF65-F5344CB8AC3E}">
        <p14:creationId xmlns:p14="http://schemas.microsoft.com/office/powerpoint/2010/main" val="2120734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Pessimismus bei aktuellen gesellschaftlichen Herausforderungen</a:t>
            </a:r>
            <a:endParaRPr lang="de-DE" dirty="0"/>
          </a:p>
        </p:txBody>
      </p:sp>
      <p:pic>
        <p:nvPicPr>
          <p:cNvPr id="4" name="Inhaltsplatzhalter 3"/>
          <p:cNvPicPr>
            <a:picLocks noGrp="1" noChangeAspect="1"/>
          </p:cNvPicPr>
          <p:nvPr>
            <p:ph idx="1"/>
          </p:nvPr>
        </p:nvPicPr>
        <p:blipFill>
          <a:blip r:embed="rId3"/>
          <a:stretch>
            <a:fillRect/>
          </a:stretch>
        </p:blipFill>
        <p:spPr>
          <a:xfrm>
            <a:off x="323528" y="1419622"/>
            <a:ext cx="2800370" cy="1695462"/>
          </a:xfrm>
          <a:prstGeom prst="rect">
            <a:avLst/>
          </a:prstGeom>
        </p:spPr>
      </p:pic>
      <p:pic>
        <p:nvPicPr>
          <p:cNvPr id="5" name="Grafik 4"/>
          <p:cNvPicPr>
            <a:picLocks noChangeAspect="1"/>
          </p:cNvPicPr>
          <p:nvPr/>
        </p:nvPicPr>
        <p:blipFill>
          <a:blip r:embed="rId4"/>
          <a:stretch>
            <a:fillRect/>
          </a:stretch>
        </p:blipFill>
        <p:spPr>
          <a:xfrm>
            <a:off x="1403648" y="3115084"/>
            <a:ext cx="2771795" cy="1295409"/>
          </a:xfrm>
          <a:prstGeom prst="rect">
            <a:avLst/>
          </a:prstGeom>
        </p:spPr>
      </p:pic>
      <p:pic>
        <p:nvPicPr>
          <p:cNvPr id="6" name="Grafik 5"/>
          <p:cNvPicPr>
            <a:picLocks noChangeAspect="1"/>
          </p:cNvPicPr>
          <p:nvPr/>
        </p:nvPicPr>
        <p:blipFill>
          <a:blip r:embed="rId5"/>
          <a:stretch>
            <a:fillRect/>
          </a:stretch>
        </p:blipFill>
        <p:spPr>
          <a:xfrm>
            <a:off x="3260265" y="1533922"/>
            <a:ext cx="2743220" cy="1466861"/>
          </a:xfrm>
          <a:prstGeom prst="rect">
            <a:avLst/>
          </a:prstGeom>
        </p:spPr>
      </p:pic>
      <p:pic>
        <p:nvPicPr>
          <p:cNvPr id="7" name="Grafik 6"/>
          <p:cNvPicPr>
            <a:picLocks noChangeAspect="1"/>
          </p:cNvPicPr>
          <p:nvPr/>
        </p:nvPicPr>
        <p:blipFill>
          <a:blip r:embed="rId6"/>
          <a:stretch>
            <a:fillRect/>
          </a:stretch>
        </p:blipFill>
        <p:spPr>
          <a:xfrm>
            <a:off x="6038396" y="1436551"/>
            <a:ext cx="2819421" cy="1285884"/>
          </a:xfrm>
          <a:prstGeom prst="rect">
            <a:avLst/>
          </a:prstGeom>
        </p:spPr>
      </p:pic>
      <p:pic>
        <p:nvPicPr>
          <p:cNvPr id="8" name="Grafik 7"/>
          <p:cNvPicPr>
            <a:picLocks noChangeAspect="1"/>
          </p:cNvPicPr>
          <p:nvPr/>
        </p:nvPicPr>
        <p:blipFill>
          <a:blip r:embed="rId7"/>
          <a:stretch>
            <a:fillRect/>
          </a:stretch>
        </p:blipFill>
        <p:spPr>
          <a:xfrm>
            <a:off x="4595064" y="3016273"/>
            <a:ext cx="3009922" cy="1562111"/>
          </a:xfrm>
          <a:prstGeom prst="rect">
            <a:avLst/>
          </a:prstGeom>
        </p:spPr>
      </p:pic>
    </p:spTree>
    <p:extLst>
      <p:ext uri="{BB962C8B-B14F-4D97-AF65-F5344CB8AC3E}">
        <p14:creationId xmlns:p14="http://schemas.microsoft.com/office/powerpoint/2010/main" val="306238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Junge </a:t>
            </a:r>
            <a:r>
              <a:rPr lang="de-DE" dirty="0" err="1" smtClean="0"/>
              <a:t>Politiker:innen</a:t>
            </a:r>
            <a:r>
              <a:rPr lang="de-DE" dirty="0" smtClean="0"/>
              <a:t> </a:t>
            </a:r>
            <a:r>
              <a:rPr lang="de-DE" dirty="0"/>
              <a:t>und </a:t>
            </a:r>
            <a:r>
              <a:rPr lang="de-DE" dirty="0" smtClean="0"/>
              <a:t>ein Jugendrat</a:t>
            </a:r>
            <a:endParaRPr lang="de-DE"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673831595"/>
              </p:ext>
            </p:extLst>
          </p:nvPr>
        </p:nvGraphicFramePr>
        <p:xfrm>
          <a:off x="457200" y="1330325"/>
          <a:ext cx="8229600" cy="326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409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95486"/>
            <a:ext cx="8229600" cy="857250"/>
          </a:xfrm>
        </p:spPr>
        <p:txBody>
          <a:bodyPr/>
          <a:lstStyle/>
          <a:p>
            <a:r>
              <a:rPr lang="de-DE" dirty="0" smtClean="0"/>
              <a:t>Präsenz und Kontakt</a:t>
            </a:r>
            <a:endParaRPr lang="de-DE" dirty="0"/>
          </a:p>
        </p:txBody>
      </p:sp>
      <p:pic>
        <p:nvPicPr>
          <p:cNvPr id="4" name="Inhaltsplatzhalter 3"/>
          <p:cNvPicPr>
            <a:picLocks noGrp="1" noChangeAspect="1"/>
          </p:cNvPicPr>
          <p:nvPr>
            <p:ph idx="1"/>
          </p:nvPr>
        </p:nvPicPr>
        <p:blipFill>
          <a:blip r:embed="rId3">
            <a:duotone>
              <a:schemeClr val="accent6">
                <a:shade val="45000"/>
                <a:satMod val="135000"/>
              </a:schemeClr>
              <a:prstClr val="white"/>
            </a:duotone>
          </a:blip>
          <a:stretch>
            <a:fillRect/>
          </a:stretch>
        </p:blipFill>
        <p:spPr>
          <a:xfrm>
            <a:off x="4572000" y="1563638"/>
            <a:ext cx="3933999" cy="2664296"/>
          </a:xfrm>
          <a:prstGeom prst="rect">
            <a:avLst/>
          </a:prstGeom>
        </p:spPr>
      </p:pic>
      <p:pic>
        <p:nvPicPr>
          <p:cNvPr id="6" name="Grafik 5"/>
          <p:cNvPicPr>
            <a:picLocks noChangeAspect="1"/>
          </p:cNvPicPr>
          <p:nvPr/>
        </p:nvPicPr>
        <p:blipFill>
          <a:blip r:embed="rId4"/>
          <a:stretch>
            <a:fillRect/>
          </a:stretch>
        </p:blipFill>
        <p:spPr>
          <a:xfrm>
            <a:off x="251520" y="1294812"/>
            <a:ext cx="4032448" cy="3358367"/>
          </a:xfrm>
          <a:prstGeom prst="rect">
            <a:avLst/>
          </a:prstGeom>
        </p:spPr>
      </p:pic>
    </p:spTree>
    <p:extLst>
      <p:ext uri="{BB962C8B-B14F-4D97-AF65-F5344CB8AC3E}">
        <p14:creationId xmlns:p14="http://schemas.microsoft.com/office/powerpoint/2010/main" val="402435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der </a:t>
            </a:r>
            <a:r>
              <a:rPr lang="de-DE" dirty="0" err="1" smtClean="0"/>
              <a:t>Forscher:innen</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Dem politischen </a:t>
            </a:r>
            <a:r>
              <a:rPr lang="de-DE" dirty="0"/>
              <a:t>Interesse und </a:t>
            </a:r>
            <a:r>
              <a:rPr lang="de-DE" dirty="0" smtClean="0"/>
              <a:t>dem Wunsch </a:t>
            </a:r>
            <a:r>
              <a:rPr lang="de-DE" dirty="0"/>
              <a:t>nach </a:t>
            </a:r>
            <a:r>
              <a:rPr lang="de-DE" dirty="0" smtClean="0"/>
              <a:t>Veränderung stehen Unzufriedenheit und ein Gefühl </a:t>
            </a:r>
            <a:r>
              <a:rPr lang="de-DE" dirty="0"/>
              <a:t>mangelnder Selbstwirksamkeit </a:t>
            </a:r>
            <a:r>
              <a:rPr lang="de-DE" dirty="0" smtClean="0"/>
              <a:t>gegenüber.</a:t>
            </a:r>
          </a:p>
          <a:p>
            <a:r>
              <a:rPr lang="de-DE" dirty="0" smtClean="0"/>
              <a:t>Die Sorge </a:t>
            </a:r>
            <a:r>
              <a:rPr lang="de-DE" dirty="0"/>
              <a:t>um die </a:t>
            </a:r>
            <a:r>
              <a:rPr lang="de-DE" dirty="0" smtClean="0"/>
              <a:t>Zukunft</a:t>
            </a:r>
            <a:r>
              <a:rPr lang="de-DE" dirty="0"/>
              <a:t> </a:t>
            </a:r>
            <a:r>
              <a:rPr lang="de-DE" dirty="0" smtClean="0"/>
              <a:t>dominiert.</a:t>
            </a:r>
          </a:p>
          <a:p>
            <a:r>
              <a:rPr lang="de-DE" dirty="0" smtClean="0"/>
              <a:t>„Der Jugend eine Stimme geben“ durch junge </a:t>
            </a:r>
            <a:r>
              <a:rPr lang="de-DE" dirty="0" err="1" smtClean="0"/>
              <a:t>Politiker:innen</a:t>
            </a:r>
            <a:r>
              <a:rPr lang="de-DE" dirty="0" smtClean="0"/>
              <a:t>, einen Jugendrat, mehr digitalem und persönlichem Austausch.</a:t>
            </a:r>
            <a:endParaRPr lang="de-DE" dirty="0"/>
          </a:p>
        </p:txBody>
      </p:sp>
    </p:spTree>
    <p:extLst>
      <p:ext uri="{BB962C8B-B14F-4D97-AF65-F5344CB8AC3E}">
        <p14:creationId xmlns:p14="http://schemas.microsoft.com/office/powerpoint/2010/main" val="325497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Trendstudie Jugend in Deutschland</a:t>
            </a:r>
            <a:endParaRPr lang="de-DE" dirty="0"/>
          </a:p>
        </p:txBody>
      </p:sp>
      <p:sp>
        <p:nvSpPr>
          <p:cNvPr id="3" name="Inhaltsplatzhalter 2"/>
          <p:cNvSpPr>
            <a:spLocks noGrp="1"/>
          </p:cNvSpPr>
          <p:nvPr>
            <p:ph idx="1"/>
          </p:nvPr>
        </p:nvSpPr>
        <p:spPr/>
        <p:txBody>
          <a:bodyPr/>
          <a:lstStyle/>
          <a:p>
            <a:r>
              <a:rPr lang="de-DE" dirty="0" smtClean="0"/>
              <a:t>Halbjährlich durchgeführt</a:t>
            </a:r>
          </a:p>
          <a:p>
            <a:r>
              <a:rPr lang="de-DE" dirty="0" smtClean="0"/>
              <a:t>N = 1021</a:t>
            </a:r>
          </a:p>
          <a:p>
            <a:r>
              <a:rPr lang="de-DE" dirty="0" smtClean="0"/>
              <a:t>Alter = 14-29 Jahre</a:t>
            </a:r>
          </a:p>
          <a:p>
            <a:r>
              <a:rPr lang="de-DE" dirty="0" smtClean="0"/>
              <a:t>Repräsentative Onlinebefragung März 2022</a:t>
            </a:r>
            <a:endParaRPr lang="de-DE" dirty="0"/>
          </a:p>
          <a:p>
            <a:r>
              <a:rPr lang="de-DE" dirty="0" smtClean="0"/>
              <a:t>Methodik: Institut für Demoskopie </a:t>
            </a:r>
            <a:r>
              <a:rPr lang="de-DE" dirty="0" err="1" smtClean="0"/>
              <a:t>Allensbach</a:t>
            </a:r>
            <a:endParaRPr lang="de-DE" dirty="0"/>
          </a:p>
        </p:txBody>
      </p:sp>
    </p:spTree>
    <p:extLst>
      <p:ext uri="{BB962C8B-B14F-4D97-AF65-F5344CB8AC3E}">
        <p14:creationId xmlns:p14="http://schemas.microsoft.com/office/powerpoint/2010/main" val="100951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Kriegsschock sitzt tief.</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4084875520"/>
              </p:ext>
            </p:extLst>
          </p:nvPr>
        </p:nvGraphicFramePr>
        <p:xfrm>
          <a:off x="457200" y="1330325"/>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p:cNvSpPr txBox="1"/>
          <p:nvPr/>
        </p:nvSpPr>
        <p:spPr>
          <a:xfrm>
            <a:off x="6720268" y="403770"/>
            <a:ext cx="2448272" cy="461665"/>
          </a:xfrm>
          <a:prstGeom prst="rect">
            <a:avLst/>
          </a:prstGeom>
          <a:noFill/>
        </p:spPr>
        <p:txBody>
          <a:bodyPr wrap="square" rtlCol="0">
            <a:spAutoFit/>
          </a:bodyPr>
          <a:lstStyle/>
          <a:p>
            <a:r>
              <a:rPr lang="de-DE" sz="800" dirty="0" smtClean="0"/>
              <a:t>Quelle: </a:t>
            </a:r>
            <a:r>
              <a:rPr lang="de-DE" sz="800" dirty="0"/>
              <a:t>Trendstudie "Jugend in Deutschland - Sommer 2022" | N = 1.021, </a:t>
            </a:r>
            <a:r>
              <a:rPr lang="de-DE" sz="800" dirty="0" smtClean="0"/>
              <a:t>14- </a:t>
            </a:r>
            <a:r>
              <a:rPr lang="de-DE" sz="800" dirty="0"/>
              <a:t>bis 29-Jährige in Deutschland </a:t>
            </a:r>
          </a:p>
        </p:txBody>
      </p:sp>
    </p:spTree>
    <p:extLst>
      <p:ext uri="{BB962C8B-B14F-4D97-AF65-F5344CB8AC3E}">
        <p14:creationId xmlns:p14="http://schemas.microsoft.com/office/powerpoint/2010/main" val="269732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Angst vor atomarer Bedrohung?</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428580448"/>
              </p:ext>
            </p:extLst>
          </p:nvPr>
        </p:nvGraphicFramePr>
        <p:xfrm>
          <a:off x="457200" y="1330325"/>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p:cNvSpPr txBox="1"/>
          <p:nvPr/>
        </p:nvSpPr>
        <p:spPr>
          <a:xfrm>
            <a:off x="6720268" y="403770"/>
            <a:ext cx="2448272" cy="461665"/>
          </a:xfrm>
          <a:prstGeom prst="rect">
            <a:avLst/>
          </a:prstGeom>
          <a:noFill/>
        </p:spPr>
        <p:txBody>
          <a:bodyPr wrap="square" rtlCol="0">
            <a:spAutoFit/>
          </a:bodyPr>
          <a:lstStyle/>
          <a:p>
            <a:r>
              <a:rPr lang="de-DE" sz="800" dirty="0" smtClean="0"/>
              <a:t>Quelle: </a:t>
            </a:r>
            <a:r>
              <a:rPr lang="de-DE" sz="800" dirty="0"/>
              <a:t>Trendstudie "Jugend in Deutschland - Sommer 2022" | N = 1.021, </a:t>
            </a:r>
            <a:r>
              <a:rPr lang="de-DE" sz="800" dirty="0" smtClean="0"/>
              <a:t>14- </a:t>
            </a:r>
            <a:r>
              <a:rPr lang="de-DE" sz="800" dirty="0"/>
              <a:t>bis 29-Jährige in Deutschland </a:t>
            </a:r>
          </a:p>
        </p:txBody>
      </p:sp>
    </p:spTree>
    <p:extLst>
      <p:ext uri="{BB962C8B-B14F-4D97-AF65-F5344CB8AC3E}">
        <p14:creationId xmlns:p14="http://schemas.microsoft.com/office/powerpoint/2010/main" val="2689573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Befürwortung politischer Maßnahmen</a:t>
            </a:r>
            <a:endParaRPr lang="de-DE" sz="2800"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802515664"/>
              </p:ext>
            </p:extLst>
          </p:nvPr>
        </p:nvGraphicFramePr>
        <p:xfrm>
          <a:off x="457200" y="1347614"/>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p:cNvSpPr txBox="1"/>
          <p:nvPr/>
        </p:nvSpPr>
        <p:spPr>
          <a:xfrm>
            <a:off x="6720268" y="403770"/>
            <a:ext cx="2448272" cy="461665"/>
          </a:xfrm>
          <a:prstGeom prst="rect">
            <a:avLst/>
          </a:prstGeom>
          <a:noFill/>
        </p:spPr>
        <p:txBody>
          <a:bodyPr wrap="square" rtlCol="0">
            <a:spAutoFit/>
          </a:bodyPr>
          <a:lstStyle/>
          <a:p>
            <a:r>
              <a:rPr lang="de-DE" sz="800" dirty="0" smtClean="0"/>
              <a:t>Quelle: </a:t>
            </a:r>
            <a:r>
              <a:rPr lang="de-DE" sz="800" dirty="0"/>
              <a:t>Trendstudie "Jugend in Deutschland - Sommer 2022" | N = 1.021, </a:t>
            </a:r>
            <a:r>
              <a:rPr lang="de-DE" sz="800" dirty="0" smtClean="0"/>
              <a:t>14- </a:t>
            </a:r>
            <a:r>
              <a:rPr lang="de-DE" sz="800" dirty="0"/>
              <a:t>bis 29-Jährige in Deutschland </a:t>
            </a:r>
          </a:p>
        </p:txBody>
      </p:sp>
    </p:spTree>
    <p:extLst>
      <p:ext uri="{BB962C8B-B14F-4D97-AF65-F5344CB8AC3E}">
        <p14:creationId xmlns:p14="http://schemas.microsoft.com/office/powerpoint/2010/main" val="353736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95486"/>
            <a:ext cx="8229600" cy="857250"/>
          </a:xfrm>
        </p:spPr>
        <p:txBody>
          <a:bodyPr/>
          <a:lstStyle/>
          <a:p>
            <a:r>
              <a:rPr lang="de-DE" dirty="0" smtClean="0"/>
              <a:t>Parteipräferenzen der Jugend</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323533313"/>
              </p:ext>
            </p:extLst>
          </p:nvPr>
        </p:nvGraphicFramePr>
        <p:xfrm>
          <a:off x="457200" y="1347614"/>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p:cNvSpPr txBox="1"/>
          <p:nvPr/>
        </p:nvSpPr>
        <p:spPr>
          <a:xfrm>
            <a:off x="6720268" y="403770"/>
            <a:ext cx="2448272" cy="461665"/>
          </a:xfrm>
          <a:prstGeom prst="rect">
            <a:avLst/>
          </a:prstGeom>
          <a:noFill/>
        </p:spPr>
        <p:txBody>
          <a:bodyPr wrap="square" rtlCol="0">
            <a:spAutoFit/>
          </a:bodyPr>
          <a:lstStyle/>
          <a:p>
            <a:r>
              <a:rPr lang="de-DE" sz="800" dirty="0" smtClean="0"/>
              <a:t>Quelle: </a:t>
            </a:r>
            <a:r>
              <a:rPr lang="de-DE" sz="800" dirty="0"/>
              <a:t>Trendstudie "Jugend in Deutschland - Sommer 2022" | N = 1.021, </a:t>
            </a:r>
            <a:r>
              <a:rPr lang="de-DE" sz="800" dirty="0" smtClean="0"/>
              <a:t>14- </a:t>
            </a:r>
            <a:r>
              <a:rPr lang="de-DE" sz="800" dirty="0"/>
              <a:t>bis 29-Jährige in Deutschland </a:t>
            </a:r>
          </a:p>
        </p:txBody>
      </p:sp>
    </p:spTree>
    <p:extLst>
      <p:ext uri="{BB962C8B-B14F-4D97-AF65-F5344CB8AC3E}">
        <p14:creationId xmlns:p14="http://schemas.microsoft.com/office/powerpoint/2010/main" val="327188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p:txBody>
          <a:bodyPr>
            <a:normAutofit/>
          </a:bodyPr>
          <a:lstStyle/>
          <a:p>
            <a:r>
              <a:rPr lang="en-US" sz="2400" dirty="0" err="1" smtClean="0"/>
              <a:t>Trendstudie</a:t>
            </a:r>
            <a:r>
              <a:rPr lang="en-US" sz="2400" dirty="0" smtClean="0"/>
              <a:t> “Jugend in Deutschland” (</a:t>
            </a:r>
            <a:r>
              <a:rPr lang="en-US" sz="2400" dirty="0" err="1" smtClean="0"/>
              <a:t>Hurrelmann</a:t>
            </a:r>
            <a:r>
              <a:rPr lang="en-US" sz="2400" dirty="0" smtClean="0"/>
              <a:t>, </a:t>
            </a:r>
            <a:r>
              <a:rPr lang="en-US" sz="2400" dirty="0" err="1" smtClean="0"/>
              <a:t>Schnetzer</a:t>
            </a:r>
            <a:r>
              <a:rPr lang="en-US" sz="2400" dirty="0" smtClean="0"/>
              <a:t>)</a:t>
            </a:r>
            <a:endParaRPr lang="en-US" sz="2400" dirty="0"/>
          </a:p>
          <a:p>
            <a:r>
              <a:rPr lang="de-DE" sz="1000" dirty="0" err="1"/>
              <a:t>Schnetzer</a:t>
            </a:r>
            <a:r>
              <a:rPr lang="de-DE" sz="1000" dirty="0"/>
              <a:t> Simon, Hurrelmann Klaus (2022): Jugend in Deutschland – Trendstudie Sommer 2022. Jugend im Dauerkrisen-Modus – Klima, Corona, Krieg. Datajockey Verlag, Kempten </a:t>
            </a:r>
            <a:endParaRPr lang="de-DE" sz="1000" dirty="0" smtClean="0"/>
          </a:p>
          <a:p>
            <a:pPr marL="0" indent="0">
              <a:buNone/>
            </a:pPr>
            <a:endParaRPr lang="en-US" sz="1600" dirty="0" smtClean="0"/>
          </a:p>
          <a:p>
            <a:r>
              <a:rPr lang="en-US" sz="2400" dirty="0" err="1" smtClean="0"/>
              <a:t>Hört</a:t>
            </a:r>
            <a:r>
              <a:rPr lang="en-US" sz="2400" dirty="0" smtClean="0"/>
              <a:t> </a:t>
            </a:r>
            <a:r>
              <a:rPr lang="en-US" sz="2400" dirty="0" err="1" smtClean="0"/>
              <a:t>uns</a:t>
            </a:r>
            <a:r>
              <a:rPr lang="en-US" sz="2400" dirty="0" smtClean="0"/>
              <a:t> </a:t>
            </a:r>
            <a:r>
              <a:rPr lang="en-US" sz="2400" dirty="0" err="1" smtClean="0"/>
              <a:t>zu</a:t>
            </a:r>
            <a:r>
              <a:rPr lang="en-US" sz="2400" dirty="0" smtClean="0"/>
              <a:t>! (Vodafone </a:t>
            </a:r>
            <a:r>
              <a:rPr lang="en-US" sz="2400" dirty="0" err="1" smtClean="0"/>
              <a:t>Stiftung</a:t>
            </a:r>
            <a:r>
              <a:rPr lang="en-US" sz="2400" dirty="0" smtClean="0"/>
              <a:t>)</a:t>
            </a:r>
            <a:endParaRPr lang="en-US" sz="2400" dirty="0"/>
          </a:p>
          <a:p>
            <a:r>
              <a:rPr lang="de-DE" sz="1000" dirty="0" smtClean="0"/>
              <a:t>Vodafone Stiftung Deutschland (Hrsg.) (2022): </a:t>
            </a:r>
            <a:r>
              <a:rPr lang="de-DE" sz="1000" dirty="0"/>
              <a:t>Hört uns zu! Wie junge Menschen die Politik </a:t>
            </a:r>
            <a:r>
              <a:rPr lang="de-DE" sz="1000" dirty="0" smtClean="0"/>
              <a:t>in </a:t>
            </a:r>
            <a:r>
              <a:rPr lang="de-DE" sz="1000" dirty="0"/>
              <a:t>Deutschland und die Vertretung </a:t>
            </a:r>
            <a:r>
              <a:rPr lang="de-DE" sz="1000" dirty="0" smtClean="0"/>
              <a:t>ihrer </a:t>
            </a:r>
            <a:r>
              <a:rPr lang="de-DE" sz="1000" dirty="0"/>
              <a:t>Interessen </a:t>
            </a:r>
            <a:r>
              <a:rPr lang="de-DE" sz="1000" dirty="0" smtClean="0"/>
              <a:t>wahrnehmen. Eine </a:t>
            </a:r>
            <a:r>
              <a:rPr lang="de-DE" sz="1000" dirty="0"/>
              <a:t>Befragung im Auftrag der </a:t>
            </a:r>
            <a:r>
              <a:rPr lang="de-DE" sz="1000" dirty="0" smtClean="0"/>
              <a:t>Vodafone </a:t>
            </a:r>
            <a:r>
              <a:rPr lang="de-DE" sz="1000" dirty="0"/>
              <a:t>Stiftung Deutschland</a:t>
            </a:r>
          </a:p>
          <a:p>
            <a:r>
              <a:rPr lang="de-DE" sz="1000" dirty="0" smtClean="0"/>
              <a:t>Studie ist online als Download verfügbar</a:t>
            </a:r>
          </a:p>
          <a:p>
            <a:endParaRPr lang="de-DE" sz="1000" dirty="0"/>
          </a:p>
          <a:p>
            <a:endParaRPr lang="de-DE" sz="1000" dirty="0" smtClean="0"/>
          </a:p>
          <a:p>
            <a:endParaRPr lang="de-DE" sz="1000" dirty="0"/>
          </a:p>
          <a:p>
            <a:endParaRPr lang="de-DE" sz="1000" dirty="0" smtClean="0"/>
          </a:p>
          <a:p>
            <a:endParaRPr lang="de-DE" sz="1000" dirty="0"/>
          </a:p>
          <a:p>
            <a:r>
              <a:rPr lang="de-DE" sz="1000" dirty="0" smtClean="0"/>
              <a:t>Alle Zahlen und Texte sind den beiden Werken als direkte oder indirekte Zitate entnommen.</a:t>
            </a:r>
            <a:endParaRPr lang="de-DE" sz="1000" dirty="0"/>
          </a:p>
        </p:txBody>
      </p:sp>
    </p:spTree>
    <p:extLst>
      <p:ext uri="{BB962C8B-B14F-4D97-AF65-F5344CB8AC3E}">
        <p14:creationId xmlns:p14="http://schemas.microsoft.com/office/powerpoint/2010/main" val="4162889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der </a:t>
            </a:r>
            <a:r>
              <a:rPr lang="de-DE" dirty="0" err="1" smtClean="0"/>
              <a:t>Forscher:innen</a:t>
            </a:r>
            <a:endParaRPr lang="de-DE" dirty="0"/>
          </a:p>
        </p:txBody>
      </p:sp>
      <p:sp>
        <p:nvSpPr>
          <p:cNvPr id="3" name="Inhaltsplatzhalter 2"/>
          <p:cNvSpPr>
            <a:spLocks noGrp="1"/>
          </p:cNvSpPr>
          <p:nvPr>
            <p:ph idx="1"/>
          </p:nvPr>
        </p:nvSpPr>
        <p:spPr/>
        <p:txBody>
          <a:bodyPr/>
          <a:lstStyle/>
          <a:p>
            <a:r>
              <a:rPr lang="de-DE" dirty="0" smtClean="0"/>
              <a:t>Der Kriegsschock sitzt tief. Viele befürchten einen Dauerzustand und sind ratlos, welche Maßnahmen ergriffen werden könnten. Eine Wehrpflicht ist nicht vorstellbar.</a:t>
            </a:r>
          </a:p>
          <a:p>
            <a:r>
              <a:rPr lang="de-DE" dirty="0" smtClean="0"/>
              <a:t>Auf die parteipolitischen Präferenzen hat der Krieg bisher keine Auswirkungen. </a:t>
            </a:r>
          </a:p>
          <a:p>
            <a:endParaRPr lang="de-DE" dirty="0"/>
          </a:p>
        </p:txBody>
      </p:sp>
    </p:spTree>
    <p:extLst>
      <p:ext uri="{BB962C8B-B14F-4D97-AF65-F5344CB8AC3E}">
        <p14:creationId xmlns:p14="http://schemas.microsoft.com/office/powerpoint/2010/main" val="352652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Hört uns zu! Studie der Vodafone Stiftung</a:t>
            </a:r>
            <a:endParaRPr lang="de-DE" dirty="0"/>
          </a:p>
        </p:txBody>
      </p:sp>
      <p:sp>
        <p:nvSpPr>
          <p:cNvPr id="3" name="Inhaltsplatzhalter 2"/>
          <p:cNvSpPr>
            <a:spLocks noGrp="1"/>
          </p:cNvSpPr>
          <p:nvPr>
            <p:ph idx="1"/>
          </p:nvPr>
        </p:nvSpPr>
        <p:spPr/>
        <p:txBody>
          <a:bodyPr/>
          <a:lstStyle/>
          <a:p>
            <a:r>
              <a:rPr lang="de-DE" dirty="0" smtClean="0"/>
              <a:t>N= 2124 </a:t>
            </a:r>
          </a:p>
          <a:p>
            <a:r>
              <a:rPr lang="de-DE" dirty="0" smtClean="0"/>
              <a:t>Alter = 14-24 Jahre</a:t>
            </a:r>
          </a:p>
          <a:p>
            <a:r>
              <a:rPr lang="de-DE" dirty="0" smtClean="0"/>
              <a:t>Repräsentative Quotenstichprobe</a:t>
            </a:r>
          </a:p>
          <a:p>
            <a:r>
              <a:rPr lang="de-DE" dirty="0" smtClean="0"/>
              <a:t>Onlinebefragung September 2021</a:t>
            </a:r>
          </a:p>
          <a:p>
            <a:r>
              <a:rPr lang="de-DE" dirty="0" smtClean="0"/>
              <a:t>Methodik: </a:t>
            </a:r>
            <a:r>
              <a:rPr lang="de-DE" dirty="0" err="1" smtClean="0"/>
              <a:t>infratest</a:t>
            </a:r>
            <a:r>
              <a:rPr lang="de-DE" dirty="0" smtClean="0"/>
              <a:t> </a:t>
            </a:r>
            <a:r>
              <a:rPr lang="de-DE" dirty="0" err="1" smtClean="0"/>
              <a:t>dimap</a:t>
            </a:r>
            <a:endParaRPr lang="de-DE" dirty="0"/>
          </a:p>
        </p:txBody>
      </p:sp>
    </p:spTree>
    <p:extLst>
      <p:ext uri="{BB962C8B-B14F-4D97-AF65-F5344CB8AC3E}">
        <p14:creationId xmlns:p14="http://schemas.microsoft.com/office/powerpoint/2010/main" val="316803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64% der 14- bis 24-Jährigen sind an politischen Themen interessiert.</a:t>
            </a:r>
            <a:endParaRPr lang="de-DE" dirty="0"/>
          </a:p>
        </p:txBody>
      </p:sp>
      <p:pic>
        <p:nvPicPr>
          <p:cNvPr id="4" name="Inhaltsplatzhalter 3"/>
          <p:cNvPicPr>
            <a:picLocks noGrp="1" noChangeAspect="1"/>
          </p:cNvPicPr>
          <p:nvPr>
            <p:ph idx="1"/>
          </p:nvPr>
        </p:nvPicPr>
        <p:blipFill>
          <a:blip r:embed="rId3"/>
          <a:stretch>
            <a:fillRect/>
          </a:stretch>
        </p:blipFill>
        <p:spPr>
          <a:xfrm>
            <a:off x="742922" y="1466839"/>
            <a:ext cx="7658156" cy="2990872"/>
          </a:xfrm>
          <a:prstGeom prst="rect">
            <a:avLst/>
          </a:prstGeom>
        </p:spPr>
      </p:pic>
    </p:spTree>
    <p:extLst>
      <p:ext uri="{BB962C8B-B14F-4D97-AF65-F5344CB8AC3E}">
        <p14:creationId xmlns:p14="http://schemas.microsoft.com/office/powerpoint/2010/main" val="358661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Wille zu Veränderung zeichnet sich in beiden Bildungsgruppen </a:t>
            </a:r>
            <a:r>
              <a:rPr lang="de-DE" dirty="0" smtClean="0"/>
              <a:t>ab.</a:t>
            </a:r>
            <a:endParaRPr lang="de-DE" dirty="0"/>
          </a:p>
        </p:txBody>
      </p:sp>
      <p:pic>
        <p:nvPicPr>
          <p:cNvPr id="5" name="Inhaltsplatzhalter 4"/>
          <p:cNvPicPr>
            <a:picLocks noGrp="1" noChangeAspect="1"/>
          </p:cNvPicPr>
          <p:nvPr>
            <p:ph idx="1"/>
          </p:nvPr>
        </p:nvPicPr>
        <p:blipFill>
          <a:blip r:embed="rId2"/>
          <a:stretch>
            <a:fillRect/>
          </a:stretch>
        </p:blipFill>
        <p:spPr>
          <a:xfrm>
            <a:off x="4932040" y="1652213"/>
            <a:ext cx="3829078" cy="2886096"/>
          </a:xfrm>
          <a:prstGeom prst="rect">
            <a:avLst/>
          </a:prstGeom>
        </p:spPr>
      </p:pic>
      <p:pic>
        <p:nvPicPr>
          <p:cNvPr id="4" name="Grafik 3"/>
          <p:cNvPicPr>
            <a:picLocks noChangeAspect="1"/>
          </p:cNvPicPr>
          <p:nvPr/>
        </p:nvPicPr>
        <p:blipFill>
          <a:blip r:embed="rId3">
            <a:duotone>
              <a:schemeClr val="accent1">
                <a:shade val="45000"/>
                <a:satMod val="135000"/>
              </a:schemeClr>
              <a:prstClr val="white"/>
            </a:duotone>
          </a:blip>
          <a:stretch>
            <a:fillRect/>
          </a:stretch>
        </p:blipFill>
        <p:spPr>
          <a:xfrm>
            <a:off x="468660" y="1563638"/>
            <a:ext cx="4032448" cy="2842356"/>
          </a:xfrm>
          <a:prstGeom prst="rect">
            <a:avLst/>
          </a:prstGeom>
        </p:spPr>
      </p:pic>
    </p:spTree>
    <p:extLst>
      <p:ext uri="{BB962C8B-B14F-4D97-AF65-F5344CB8AC3E}">
        <p14:creationId xmlns:p14="http://schemas.microsoft.com/office/powerpoint/2010/main" val="57840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Bundestagswahl 2021 von hoher Relevanz</a:t>
            </a:r>
            <a:endParaRPr lang="de-DE" dirty="0"/>
          </a:p>
        </p:txBody>
      </p:sp>
      <p:pic>
        <p:nvPicPr>
          <p:cNvPr id="4" name="Inhaltsplatzhalter 3"/>
          <p:cNvPicPr>
            <a:picLocks noGrp="1" noChangeAspect="1"/>
          </p:cNvPicPr>
          <p:nvPr>
            <p:ph idx="1"/>
          </p:nvPr>
        </p:nvPicPr>
        <p:blipFill>
          <a:blip r:embed="rId3"/>
          <a:stretch>
            <a:fillRect/>
          </a:stretch>
        </p:blipFill>
        <p:spPr>
          <a:xfrm>
            <a:off x="3059832" y="1419622"/>
            <a:ext cx="5943643" cy="3133748"/>
          </a:xfrm>
          <a:prstGeom prst="rect">
            <a:avLst/>
          </a:prstGeom>
        </p:spPr>
      </p:pic>
      <p:pic>
        <p:nvPicPr>
          <p:cNvPr id="5" name="Grafik 4"/>
          <p:cNvPicPr>
            <a:picLocks noChangeAspect="1"/>
          </p:cNvPicPr>
          <p:nvPr/>
        </p:nvPicPr>
        <p:blipFill>
          <a:blip r:embed="rId4">
            <a:duotone>
              <a:schemeClr val="accent3">
                <a:shade val="45000"/>
                <a:satMod val="135000"/>
              </a:schemeClr>
              <a:prstClr val="white"/>
            </a:duotone>
          </a:blip>
          <a:stretch>
            <a:fillRect/>
          </a:stretch>
        </p:blipFill>
        <p:spPr>
          <a:xfrm>
            <a:off x="323528" y="1779662"/>
            <a:ext cx="2571769" cy="1905014"/>
          </a:xfrm>
          <a:prstGeom prst="rect">
            <a:avLst/>
          </a:prstGeom>
        </p:spPr>
      </p:pic>
      <p:pic>
        <p:nvPicPr>
          <p:cNvPr id="6" name="Grafik 5"/>
          <p:cNvPicPr>
            <a:picLocks noChangeAspect="1"/>
          </p:cNvPicPr>
          <p:nvPr/>
        </p:nvPicPr>
        <p:blipFill>
          <a:blip r:embed="rId5">
            <a:duotone>
              <a:schemeClr val="accent3">
                <a:shade val="45000"/>
                <a:satMod val="135000"/>
              </a:schemeClr>
              <a:prstClr val="white"/>
            </a:duotone>
          </a:blip>
          <a:stretch>
            <a:fillRect/>
          </a:stretch>
        </p:blipFill>
        <p:spPr>
          <a:xfrm>
            <a:off x="457347" y="3907884"/>
            <a:ext cx="1666381" cy="462208"/>
          </a:xfrm>
          <a:prstGeom prst="rect">
            <a:avLst/>
          </a:prstGeom>
        </p:spPr>
      </p:pic>
    </p:spTree>
    <p:extLst>
      <p:ext uri="{BB962C8B-B14F-4D97-AF65-F5344CB8AC3E}">
        <p14:creationId xmlns:p14="http://schemas.microsoft.com/office/powerpoint/2010/main" val="89752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Unzufriedenheit ist groß.</a:t>
            </a:r>
            <a:endParaRPr lang="de-DE" dirty="0"/>
          </a:p>
        </p:txBody>
      </p:sp>
      <p:pic>
        <p:nvPicPr>
          <p:cNvPr id="4" name="Inhaltsplatzhalter 3"/>
          <p:cNvPicPr>
            <a:picLocks noGrp="1" noChangeAspect="1"/>
          </p:cNvPicPr>
          <p:nvPr>
            <p:ph idx="1"/>
          </p:nvPr>
        </p:nvPicPr>
        <p:blipFill>
          <a:blip r:embed="rId3"/>
          <a:stretch>
            <a:fillRect/>
          </a:stretch>
        </p:blipFill>
        <p:spPr>
          <a:xfrm>
            <a:off x="1361986" y="1330325"/>
            <a:ext cx="6420028" cy="3263900"/>
          </a:xfrm>
          <a:prstGeom prst="rect">
            <a:avLst/>
          </a:prstGeom>
        </p:spPr>
      </p:pic>
    </p:spTree>
    <p:extLst>
      <p:ext uri="{BB962C8B-B14F-4D97-AF65-F5344CB8AC3E}">
        <p14:creationId xmlns:p14="http://schemas.microsoft.com/office/powerpoint/2010/main" val="327269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Demokratie funktioniert…</a:t>
            </a:r>
            <a:endParaRPr lang="de-DE" dirty="0"/>
          </a:p>
        </p:txBody>
      </p:sp>
      <p:pic>
        <p:nvPicPr>
          <p:cNvPr id="5" name="Inhaltsplatzhalter 4"/>
          <p:cNvPicPr>
            <a:picLocks noGrp="1" noChangeAspect="1"/>
          </p:cNvPicPr>
          <p:nvPr>
            <p:ph idx="1"/>
          </p:nvPr>
        </p:nvPicPr>
        <p:blipFill>
          <a:blip r:embed="rId3"/>
          <a:stretch>
            <a:fillRect/>
          </a:stretch>
        </p:blipFill>
        <p:spPr>
          <a:xfrm>
            <a:off x="5292080" y="1444487"/>
            <a:ext cx="2819421" cy="3076597"/>
          </a:xfrm>
          <a:prstGeom prst="rect">
            <a:avLst/>
          </a:prstGeom>
        </p:spPr>
      </p:pic>
      <p:pic>
        <p:nvPicPr>
          <p:cNvPr id="6" name="Grafik 5"/>
          <p:cNvPicPr>
            <a:picLocks noChangeAspect="1"/>
          </p:cNvPicPr>
          <p:nvPr/>
        </p:nvPicPr>
        <p:blipFill>
          <a:blip r:embed="rId4">
            <a:duotone>
              <a:schemeClr val="accent4">
                <a:shade val="45000"/>
                <a:satMod val="135000"/>
              </a:schemeClr>
              <a:prstClr val="white"/>
            </a:duotone>
          </a:blip>
          <a:stretch>
            <a:fillRect/>
          </a:stretch>
        </p:blipFill>
        <p:spPr>
          <a:xfrm>
            <a:off x="323528" y="1393644"/>
            <a:ext cx="4176464" cy="3215215"/>
          </a:xfrm>
          <a:prstGeom prst="rect">
            <a:avLst/>
          </a:prstGeom>
        </p:spPr>
      </p:pic>
    </p:spTree>
    <p:extLst>
      <p:ext uri="{BB962C8B-B14F-4D97-AF65-F5344CB8AC3E}">
        <p14:creationId xmlns:p14="http://schemas.microsoft.com/office/powerpoint/2010/main" val="67524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Mangelnde politische Selbstwirksamkeit.</a:t>
            </a:r>
            <a:endParaRPr lang="de-DE" dirty="0"/>
          </a:p>
        </p:txBody>
      </p:sp>
      <p:pic>
        <p:nvPicPr>
          <p:cNvPr id="5" name="Inhaltsplatzhalter 4"/>
          <p:cNvPicPr>
            <a:picLocks noGrp="1" noChangeAspect="1"/>
          </p:cNvPicPr>
          <p:nvPr>
            <p:ph idx="1"/>
          </p:nvPr>
        </p:nvPicPr>
        <p:blipFill>
          <a:blip r:embed="rId3"/>
          <a:stretch>
            <a:fillRect/>
          </a:stretch>
        </p:blipFill>
        <p:spPr>
          <a:xfrm>
            <a:off x="2915816" y="1275606"/>
            <a:ext cx="5891160" cy="3263900"/>
          </a:xfrm>
          <a:prstGeom prst="rect">
            <a:avLst/>
          </a:prstGeom>
        </p:spPr>
      </p:pic>
      <p:pic>
        <p:nvPicPr>
          <p:cNvPr id="4" name="Grafik 3"/>
          <p:cNvPicPr>
            <a:picLocks noChangeAspect="1"/>
          </p:cNvPicPr>
          <p:nvPr/>
        </p:nvPicPr>
        <p:blipFill>
          <a:blip r:embed="rId4">
            <a:duotone>
              <a:schemeClr val="accent1">
                <a:shade val="45000"/>
                <a:satMod val="135000"/>
              </a:schemeClr>
              <a:prstClr val="white"/>
            </a:duotone>
          </a:blip>
          <a:stretch>
            <a:fillRect/>
          </a:stretch>
        </p:blipFill>
        <p:spPr>
          <a:xfrm>
            <a:off x="529819" y="1419622"/>
            <a:ext cx="2385997" cy="1735592"/>
          </a:xfrm>
          <a:prstGeom prst="rect">
            <a:avLst/>
          </a:prstGeom>
        </p:spPr>
      </p:pic>
      <p:pic>
        <p:nvPicPr>
          <p:cNvPr id="6" name="Grafik 5"/>
          <p:cNvPicPr>
            <a:picLocks noChangeAspect="1"/>
          </p:cNvPicPr>
          <p:nvPr/>
        </p:nvPicPr>
        <p:blipFill>
          <a:blip r:embed="rId5"/>
          <a:stretch>
            <a:fillRect/>
          </a:stretch>
        </p:blipFill>
        <p:spPr>
          <a:xfrm>
            <a:off x="611560" y="3142092"/>
            <a:ext cx="2943247" cy="1466861"/>
          </a:xfrm>
          <a:prstGeom prst="rect">
            <a:avLst/>
          </a:prstGeom>
        </p:spPr>
      </p:pic>
    </p:spTree>
    <p:extLst>
      <p:ext uri="{BB962C8B-B14F-4D97-AF65-F5344CB8AC3E}">
        <p14:creationId xmlns:p14="http://schemas.microsoft.com/office/powerpoint/2010/main" val="3302942810"/>
      </p:ext>
    </p:extLst>
  </p:cSld>
  <p:clrMapOvr>
    <a:masterClrMapping/>
  </p:clrMapOvr>
</p:sld>
</file>

<file path=ppt/theme/theme1.xml><?xml version="1.0" encoding="utf-8"?>
<a:theme xmlns:a="http://schemas.openxmlformats.org/drawingml/2006/main" name="Präsentatio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Präsentation1</Template>
  <TotalTime>0</TotalTime>
  <Words>1243</Words>
  <Application>Microsoft Office PowerPoint</Application>
  <PresentationFormat>Bildschirmpräsentation (16:9)</PresentationFormat>
  <Paragraphs>97</Paragraphs>
  <Slides>20</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Courier New</vt:lpstr>
      <vt:lpstr>Wingdings</vt:lpstr>
      <vt:lpstr>Präsentation1</vt:lpstr>
      <vt:lpstr>Zwischen Engagement und Zukunftsangst  Jugendliche Einstellungen zu Politik und Weltgeschehen in Zeiten aktueller Krisen</vt:lpstr>
      <vt:lpstr>Quellen</vt:lpstr>
      <vt:lpstr>Hört uns zu! Studie der Vodafone Stiftung</vt:lpstr>
      <vt:lpstr>64% der 14- bis 24-Jährigen sind an politischen Themen interessiert.</vt:lpstr>
      <vt:lpstr>Der Wille zu Veränderung zeichnet sich in beiden Bildungsgruppen ab.</vt:lpstr>
      <vt:lpstr>Bundestagswahl 2021 von hoher Relevanz</vt:lpstr>
      <vt:lpstr>Die Unzufriedenheit ist groß.</vt:lpstr>
      <vt:lpstr>Wie Demokratie funktioniert…</vt:lpstr>
      <vt:lpstr>Mangelnde politische Selbstwirksamkeit.</vt:lpstr>
      <vt:lpstr>Sorge um die Zukunft</vt:lpstr>
      <vt:lpstr>Pessimismus bei aktuellen gesellschaftlichen Herausforderungen</vt:lpstr>
      <vt:lpstr>Junge Politiker:innen und ein Jugendrat</vt:lpstr>
      <vt:lpstr>Präsenz und Kontakt</vt:lpstr>
      <vt:lpstr>Fazit der Forscher:innen</vt:lpstr>
      <vt:lpstr>Trendstudie Jugend in Deutschland</vt:lpstr>
      <vt:lpstr>Der Kriegsschock sitzt tief.</vt:lpstr>
      <vt:lpstr>Angst vor atomarer Bedrohung?</vt:lpstr>
      <vt:lpstr>Befürwortung politischer Maßnahmen</vt:lpstr>
      <vt:lpstr>Parteipräferenzen der Jugend</vt:lpstr>
      <vt:lpstr>Fazit der Forscher:innen</vt:lpstr>
    </vt:vector>
  </TitlesOfParts>
  <Company>AfJ</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Markel</dc:creator>
  <cp:lastModifiedBy>Sebastian Heilmann</cp:lastModifiedBy>
  <cp:revision>108</cp:revision>
  <cp:lastPrinted>2018-09-25T09:04:50Z</cp:lastPrinted>
  <dcterms:created xsi:type="dcterms:W3CDTF">2017-09-15T07:44:21Z</dcterms:created>
  <dcterms:modified xsi:type="dcterms:W3CDTF">2022-06-29T09:06:56Z</dcterms:modified>
</cp:coreProperties>
</file>