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74" r:id="rId2"/>
    <p:sldId id="279" r:id="rId3"/>
    <p:sldId id="280" r:id="rId4"/>
    <p:sldId id="256" r:id="rId5"/>
    <p:sldId id="265" r:id="rId6"/>
    <p:sldId id="268" r:id="rId7"/>
    <p:sldId id="270" r:id="rId8"/>
    <p:sldId id="272" r:id="rId9"/>
    <p:sldId id="273" r:id="rId10"/>
    <p:sldId id="282" r:id="rId11"/>
    <p:sldId id="275" r:id="rId12"/>
    <p:sldId id="281" r:id="rId13"/>
    <p:sldId id="293" r:id="rId14"/>
    <p:sldId id="264" r:id="rId15"/>
    <p:sldId id="290" r:id="rId16"/>
    <p:sldId id="291" r:id="rId17"/>
    <p:sldId id="292" r:id="rId18"/>
    <p:sldId id="286" r:id="rId19"/>
    <p:sldId id="288" r:id="rId20"/>
    <p:sldId id="287" r:id="rId21"/>
    <p:sldId id="295" r:id="rId22"/>
    <p:sldId id="294" r:id="rId23"/>
    <p:sldId id="296" r:id="rId24"/>
    <p:sldId id="278" r:id="rId25"/>
    <p:sldId id="297" r:id="rId26"/>
    <p:sldId id="263" r:id="rId27"/>
    <p:sldId id="276" r:id="rId28"/>
    <p:sldId id="283" r:id="rId29"/>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4284"/>
    <a:srgbClr val="40B9E3"/>
    <a:srgbClr val="C6168D"/>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29" autoAdjust="0"/>
  </p:normalViewPr>
  <p:slideViewPr>
    <p:cSldViewPr>
      <p:cViewPr varScale="1">
        <p:scale>
          <a:sx n="105" d="100"/>
          <a:sy n="105" d="100"/>
        </p:scale>
        <p:origin x="1794" y="7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gfa Rotis Sans Serif ExBd" panose="02000603050000020004" pitchFamily="2" charset="0"/>
              </a:defRPr>
            </a:pPr>
            <a:r>
              <a:rPr lang="en-US" baseline="0" dirty="0" err="1">
                <a:latin typeface="Agfa Rotis Sans Serif ExBd" panose="02000603050000020004" pitchFamily="2" charset="0"/>
              </a:rPr>
              <a:t>Wie</a:t>
            </a:r>
            <a:r>
              <a:rPr lang="en-US" baseline="0" dirty="0">
                <a:latin typeface="Agfa Rotis Sans Serif ExBd" panose="02000603050000020004" pitchFamily="2" charset="0"/>
              </a:rPr>
              <a:t> </a:t>
            </a:r>
            <a:r>
              <a:rPr lang="en-US" baseline="0" dirty="0" err="1">
                <a:latin typeface="Agfa Rotis Sans Serif ExBd" panose="02000603050000020004" pitchFamily="2" charset="0"/>
              </a:rPr>
              <a:t>sehr</a:t>
            </a:r>
            <a:r>
              <a:rPr lang="en-US" baseline="0" dirty="0">
                <a:latin typeface="Agfa Rotis Sans Serif ExBd" panose="02000603050000020004" pitchFamily="2" charset="0"/>
              </a:rPr>
              <a:t> </a:t>
            </a:r>
            <a:r>
              <a:rPr lang="en-US" baseline="0" dirty="0" err="1">
                <a:latin typeface="Agfa Rotis Sans Serif ExBd" panose="02000603050000020004" pitchFamily="2" charset="0"/>
              </a:rPr>
              <a:t>stimmen</a:t>
            </a:r>
            <a:r>
              <a:rPr lang="en-US" baseline="0" dirty="0">
                <a:latin typeface="Agfa Rotis Sans Serif ExBd" panose="02000603050000020004" pitchFamily="2" charset="0"/>
              </a:rPr>
              <a:t> die </a:t>
            </a:r>
            <a:r>
              <a:rPr lang="en-US" baseline="0" dirty="0" err="1">
                <a:latin typeface="Agfa Rotis Sans Serif ExBd" panose="02000603050000020004" pitchFamily="2" charset="0"/>
              </a:rPr>
              <a:t>Aussagen</a:t>
            </a:r>
            <a:r>
              <a:rPr lang="en-US" baseline="0" dirty="0">
                <a:latin typeface="Agfa Rotis Sans Serif ExBd" panose="02000603050000020004" pitchFamily="2" charset="0"/>
              </a:rPr>
              <a:t> </a:t>
            </a:r>
            <a:r>
              <a:rPr lang="en-US" baseline="0" dirty="0" err="1">
                <a:latin typeface="Agfa Rotis Sans Serif ExBd" panose="02000603050000020004" pitchFamily="2" charset="0"/>
              </a:rPr>
              <a:t>mit</a:t>
            </a:r>
            <a:r>
              <a:rPr lang="en-US" baseline="0" dirty="0">
                <a:latin typeface="Agfa Rotis Sans Serif ExBd" panose="02000603050000020004" pitchFamily="2" charset="0"/>
              </a:rPr>
              <a:t> </a:t>
            </a:r>
            <a:r>
              <a:rPr lang="en-US" baseline="0" dirty="0" err="1">
                <a:latin typeface="Agfa Rotis Sans Serif ExBd" panose="02000603050000020004" pitchFamily="2" charset="0"/>
              </a:rPr>
              <a:t>deiner</a:t>
            </a:r>
            <a:r>
              <a:rPr lang="en-US" baseline="0" dirty="0">
                <a:latin typeface="Agfa Rotis Sans Serif ExBd" panose="02000603050000020004" pitchFamily="2" charset="0"/>
              </a:rPr>
              <a:t> </a:t>
            </a:r>
            <a:r>
              <a:rPr lang="en-US" baseline="0" dirty="0" err="1">
                <a:latin typeface="Agfa Rotis Sans Serif ExBd" panose="02000603050000020004" pitchFamily="2" charset="0"/>
              </a:rPr>
              <a:t>persönlichen</a:t>
            </a:r>
            <a:r>
              <a:rPr lang="en-US" baseline="0" dirty="0">
                <a:latin typeface="Agfa Rotis Sans Serif ExBd" panose="02000603050000020004" pitchFamily="2" charset="0"/>
              </a:rPr>
              <a:t> </a:t>
            </a:r>
            <a:r>
              <a:rPr lang="en-US" baseline="0" dirty="0" err="1">
                <a:latin typeface="Agfa Rotis Sans Serif ExBd" panose="02000603050000020004" pitchFamily="2" charset="0"/>
              </a:rPr>
              <a:t>Vorstellung</a:t>
            </a:r>
            <a:r>
              <a:rPr lang="en-US" baseline="0" dirty="0">
                <a:latin typeface="Agfa Rotis Sans Serif ExBd" panose="02000603050000020004" pitchFamily="2" charset="0"/>
              </a:rPr>
              <a:t> von </a:t>
            </a:r>
            <a:r>
              <a:rPr lang="en-US" baseline="0" dirty="0" err="1">
                <a:latin typeface="Agfa Rotis Sans Serif ExBd" panose="02000603050000020004" pitchFamily="2" charset="0"/>
              </a:rPr>
              <a:t>Gott</a:t>
            </a:r>
            <a:r>
              <a:rPr lang="en-US" baseline="0" dirty="0">
                <a:latin typeface="Agfa Rotis Sans Serif ExBd" panose="02000603050000020004" pitchFamily="2" charset="0"/>
              </a:rPr>
              <a:t> </a:t>
            </a:r>
            <a:r>
              <a:rPr lang="en-US" baseline="0" dirty="0" err="1">
                <a:latin typeface="Agfa Rotis Sans Serif ExBd" panose="02000603050000020004" pitchFamily="2" charset="0"/>
              </a:rPr>
              <a:t>überein</a:t>
            </a:r>
            <a:r>
              <a:rPr lang="en-US" baseline="0" dirty="0">
                <a:latin typeface="Agfa Rotis Sans Serif ExBd" panose="02000603050000020004" pitchFamily="2" charset="0"/>
              </a:rPr>
              <a:t>? </a:t>
            </a:r>
            <a:r>
              <a:rPr lang="en-US" sz="1400" b="0" baseline="0" dirty="0">
                <a:latin typeface="Agfa Rotis Sans Serif ExBd" panose="02000603050000020004" pitchFamily="2" charset="0"/>
              </a:rPr>
              <a:t>(</a:t>
            </a:r>
            <a:r>
              <a:rPr lang="en-US" sz="1400" b="0" baseline="0" dirty="0" err="1">
                <a:latin typeface="Agfa Rotis Sans Serif ExBd" panose="02000603050000020004" pitchFamily="2" charset="0"/>
              </a:rPr>
              <a:t>Mittelwerte</a:t>
            </a:r>
            <a:r>
              <a:rPr lang="en-US" sz="1400" b="0" baseline="0" dirty="0">
                <a:latin typeface="Agfa Rotis Sans Serif ExBd" panose="02000603050000020004" pitchFamily="2" charset="0"/>
              </a:rPr>
              <a:t> auf </a:t>
            </a:r>
            <a:r>
              <a:rPr lang="en-US" sz="1400" b="0" baseline="0" dirty="0" err="1">
                <a:latin typeface="Agfa Rotis Sans Serif ExBd" panose="02000603050000020004" pitchFamily="2" charset="0"/>
              </a:rPr>
              <a:t>einer</a:t>
            </a:r>
            <a:r>
              <a:rPr lang="en-US" sz="1400" b="0" baseline="0" dirty="0">
                <a:latin typeface="Agfa Rotis Sans Serif ExBd" panose="02000603050000020004" pitchFamily="2" charset="0"/>
              </a:rPr>
              <a:t> </a:t>
            </a:r>
            <a:r>
              <a:rPr lang="en-US" sz="1400" b="0" baseline="0" dirty="0" err="1">
                <a:latin typeface="Agfa Rotis Sans Serif ExBd" panose="02000603050000020004" pitchFamily="2" charset="0"/>
              </a:rPr>
              <a:t>Skala</a:t>
            </a:r>
            <a:r>
              <a:rPr lang="en-US" sz="1400" b="0" baseline="0" dirty="0">
                <a:latin typeface="Agfa Rotis Sans Serif ExBd" panose="02000603050000020004" pitchFamily="2" charset="0"/>
              </a:rPr>
              <a:t> 1-5)</a:t>
            </a:r>
            <a:endParaRPr lang="en-US" sz="1400" b="0" dirty="0">
              <a:latin typeface="Agfa Rotis Sans Serif ExBd" panose="02000603050000020004" pitchFamily="2" charset="0"/>
            </a:endParaRPr>
          </a:p>
        </c:rich>
      </c:tx>
      <c:overlay val="0"/>
    </c:title>
    <c:autoTitleDeleted val="0"/>
    <c:plotArea>
      <c:layout>
        <c:manualLayout>
          <c:layoutTarget val="inner"/>
          <c:xMode val="edge"/>
          <c:yMode val="edge"/>
          <c:x val="0.43234713716341011"/>
          <c:y val="0.27108949416342415"/>
          <c:w val="0.55367138135510841"/>
          <c:h val="0.62996108949416341"/>
        </c:manualLayout>
      </c:layout>
      <c:barChart>
        <c:barDir val="bar"/>
        <c:grouping val="clustered"/>
        <c:varyColors val="0"/>
        <c:ser>
          <c:idx val="0"/>
          <c:order val="0"/>
          <c:tx>
            <c:strRef>
              <c:f>Tabelle1!$B$1</c:f>
              <c:strCache>
                <c:ptCount val="1"/>
                <c:pt idx="0">
                  <c:v>Spalte2</c:v>
                </c:pt>
              </c:strCache>
            </c:strRef>
          </c:tx>
          <c:invertIfNegative val="0"/>
          <c:cat>
            <c:strRef>
              <c:f>Tabelle1!$A$2:$A$11</c:f>
              <c:strCache>
                <c:ptCount val="10"/>
                <c:pt idx="0">
                  <c:v>Gott liebt mich bedingungslos</c:v>
                </c:pt>
                <c:pt idx="1">
                  <c:v>Vor Gott bleiben meine Sünden nicht verborgen</c:v>
                </c:pt>
                <c:pt idx="2">
                  <c:v>Gott hat Jesus gesandt, mich zu erlösen</c:v>
                </c:pt>
                <c:pt idx="3">
                  <c:v>Gott hat einen Plan für mich</c:v>
                </c:pt>
                <c:pt idx="4">
                  <c:v>Gott spendet mir Trost, wenn ich traurig bin</c:v>
                </c:pt>
                <c:pt idx="5">
                  <c:v>Gott lässt mir meinen freien Willen</c:v>
                </c:pt>
                <c:pt idx="6">
                  <c:v>Gott erhört meine Gebete</c:v>
                </c:pt>
                <c:pt idx="7">
                  <c:v>Gott greift in mein Leben ein</c:v>
                </c:pt>
                <c:pt idx="8">
                  <c:v>Gott ist zornig auf mich, wenn ich gegen seine Gebote verstoße</c:v>
                </c:pt>
                <c:pt idx="9">
                  <c:v>Gott bestraft meine Verfehlungen</c:v>
                </c:pt>
              </c:strCache>
            </c:strRef>
          </c:cat>
          <c:val>
            <c:numRef>
              <c:f>Tabelle1!$B$2:$B$11</c:f>
              <c:numCache>
                <c:formatCode>General</c:formatCode>
                <c:ptCount val="10"/>
                <c:pt idx="0">
                  <c:v>4.83</c:v>
                </c:pt>
                <c:pt idx="1">
                  <c:v>4.82</c:v>
                </c:pt>
                <c:pt idx="2">
                  <c:v>4.78</c:v>
                </c:pt>
                <c:pt idx="3">
                  <c:v>4.6100000000000003</c:v>
                </c:pt>
                <c:pt idx="4">
                  <c:v>4.47</c:v>
                </c:pt>
                <c:pt idx="5">
                  <c:v>4.42</c:v>
                </c:pt>
                <c:pt idx="6">
                  <c:v>4.38</c:v>
                </c:pt>
                <c:pt idx="7">
                  <c:v>4.24</c:v>
                </c:pt>
                <c:pt idx="8">
                  <c:v>2.41</c:v>
                </c:pt>
                <c:pt idx="9">
                  <c:v>2.15</c:v>
                </c:pt>
              </c:numCache>
            </c:numRef>
          </c:val>
          <c:extLst>
            <c:ext xmlns:c16="http://schemas.microsoft.com/office/drawing/2014/chart" uri="{C3380CC4-5D6E-409C-BE32-E72D297353CC}">
              <c16:uniqueId val="{00000000-689F-4685-860E-9E0BE4786CB1}"/>
            </c:ext>
          </c:extLst>
        </c:ser>
        <c:dLbls>
          <c:showLegendKey val="0"/>
          <c:showVal val="0"/>
          <c:showCatName val="0"/>
          <c:showSerName val="0"/>
          <c:showPercent val="0"/>
          <c:showBubbleSize val="0"/>
        </c:dLbls>
        <c:gapWidth val="150"/>
        <c:axId val="57770368"/>
        <c:axId val="57771904"/>
      </c:barChart>
      <c:catAx>
        <c:axId val="57770368"/>
        <c:scaling>
          <c:orientation val="minMax"/>
        </c:scaling>
        <c:delete val="0"/>
        <c:axPos val="l"/>
        <c:numFmt formatCode="General" sourceLinked="0"/>
        <c:majorTickMark val="out"/>
        <c:minorTickMark val="none"/>
        <c:tickLblPos val="nextTo"/>
        <c:txPr>
          <a:bodyPr/>
          <a:lstStyle/>
          <a:p>
            <a:pPr>
              <a:defRPr sz="1100"/>
            </a:pPr>
            <a:endParaRPr lang="de-DE"/>
          </a:p>
        </c:txPr>
        <c:crossAx val="57771904"/>
        <c:crosses val="autoZero"/>
        <c:auto val="1"/>
        <c:lblAlgn val="ctr"/>
        <c:lblOffset val="100"/>
        <c:noMultiLvlLbl val="0"/>
      </c:catAx>
      <c:valAx>
        <c:axId val="57771904"/>
        <c:scaling>
          <c:orientation val="minMax"/>
        </c:scaling>
        <c:delete val="0"/>
        <c:axPos val="b"/>
        <c:majorGridlines/>
        <c:numFmt formatCode="General" sourceLinked="1"/>
        <c:majorTickMark val="out"/>
        <c:minorTickMark val="none"/>
        <c:tickLblPos val="nextTo"/>
        <c:txPr>
          <a:bodyPr/>
          <a:lstStyle/>
          <a:p>
            <a:pPr>
              <a:defRPr sz="1100"/>
            </a:pPr>
            <a:endParaRPr lang="de-DE"/>
          </a:p>
        </c:txPr>
        <c:crossAx val="5777036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Hochreligiöse Jugendliche</c:v>
                </c:pt>
              </c:strCache>
            </c:strRef>
          </c:tx>
          <c:invertIfNegative val="0"/>
          <c:cat>
            <c:strRef>
              <c:f>Tabelle1!$A$2</c:f>
              <c:strCache>
                <c:ptCount val="1"/>
                <c:pt idx="0">
                  <c:v>Zustimmung zur Aussage: Die Bibel sollte wortwörtlich verstanden werden.</c:v>
                </c:pt>
              </c:strCache>
            </c:strRef>
          </c:cat>
          <c:val>
            <c:numRef>
              <c:f>Tabelle1!$B$2</c:f>
              <c:numCache>
                <c:formatCode>0%</c:formatCode>
                <c:ptCount val="1"/>
                <c:pt idx="0">
                  <c:v>0.19</c:v>
                </c:pt>
              </c:numCache>
            </c:numRef>
          </c:val>
          <c:extLst>
            <c:ext xmlns:c16="http://schemas.microsoft.com/office/drawing/2014/chart" uri="{C3380CC4-5D6E-409C-BE32-E72D297353CC}">
              <c16:uniqueId val="{00000000-2385-4057-BCDB-4962ABADE4E2}"/>
            </c:ext>
          </c:extLst>
        </c:ser>
        <c:ser>
          <c:idx val="1"/>
          <c:order val="1"/>
          <c:tx>
            <c:strRef>
              <c:f>Tabelle1!$C$1</c:f>
              <c:strCache>
                <c:ptCount val="1"/>
                <c:pt idx="0">
                  <c:v>EKD Jugendliche (KMU V)</c:v>
                </c:pt>
              </c:strCache>
            </c:strRef>
          </c:tx>
          <c:invertIfNegative val="0"/>
          <c:cat>
            <c:strRef>
              <c:f>Tabelle1!$A$2</c:f>
              <c:strCache>
                <c:ptCount val="1"/>
                <c:pt idx="0">
                  <c:v>Zustimmung zur Aussage: Die Bibel sollte wortwörtlich verstanden werden.</c:v>
                </c:pt>
              </c:strCache>
            </c:strRef>
          </c:cat>
          <c:val>
            <c:numRef>
              <c:f>Tabelle1!$C$2</c:f>
              <c:numCache>
                <c:formatCode>0%</c:formatCode>
                <c:ptCount val="1"/>
                <c:pt idx="0">
                  <c:v>0.33</c:v>
                </c:pt>
              </c:numCache>
            </c:numRef>
          </c:val>
          <c:extLst>
            <c:ext xmlns:c16="http://schemas.microsoft.com/office/drawing/2014/chart" uri="{C3380CC4-5D6E-409C-BE32-E72D297353CC}">
              <c16:uniqueId val="{00000001-2385-4057-BCDB-4962ABADE4E2}"/>
            </c:ext>
          </c:extLst>
        </c:ser>
        <c:dLbls>
          <c:showLegendKey val="0"/>
          <c:showVal val="0"/>
          <c:showCatName val="0"/>
          <c:showSerName val="0"/>
          <c:showPercent val="0"/>
          <c:showBubbleSize val="0"/>
        </c:dLbls>
        <c:gapWidth val="150"/>
        <c:axId val="2774528"/>
        <c:axId val="2776064"/>
      </c:barChart>
      <c:catAx>
        <c:axId val="2774528"/>
        <c:scaling>
          <c:orientation val="minMax"/>
        </c:scaling>
        <c:delete val="0"/>
        <c:axPos val="b"/>
        <c:numFmt formatCode="General" sourceLinked="0"/>
        <c:majorTickMark val="out"/>
        <c:minorTickMark val="none"/>
        <c:tickLblPos val="nextTo"/>
        <c:crossAx val="2776064"/>
        <c:crosses val="autoZero"/>
        <c:auto val="1"/>
        <c:lblAlgn val="ctr"/>
        <c:lblOffset val="100"/>
        <c:noMultiLvlLbl val="0"/>
      </c:catAx>
      <c:valAx>
        <c:axId val="2776064"/>
        <c:scaling>
          <c:orientation val="minMax"/>
        </c:scaling>
        <c:delete val="0"/>
        <c:axPos val="l"/>
        <c:majorGridlines/>
        <c:numFmt formatCode="0%" sourceLinked="1"/>
        <c:majorTickMark val="out"/>
        <c:minorTickMark val="none"/>
        <c:tickLblPos val="nextTo"/>
        <c:crossAx val="2774528"/>
        <c:crosses val="autoZero"/>
        <c:crossBetween val="between"/>
      </c:valAx>
    </c:plotArea>
    <c:legend>
      <c:legendPos val="r"/>
      <c:layout>
        <c:manualLayout>
          <c:xMode val="edge"/>
          <c:yMode val="edge"/>
          <c:x val="0.6642176718018985"/>
          <c:y val="0.20109807285762432"/>
          <c:w val="0.29198549698181686"/>
          <c:h val="0.55889334844817551"/>
        </c:manualLayout>
      </c:layout>
      <c:overlay val="0"/>
      <c:txPr>
        <a:bodyPr/>
        <a:lstStyle/>
        <a:p>
          <a:pPr>
            <a:defRPr sz="14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Was </a:t>
            </a:r>
            <a:r>
              <a:rPr lang="en-US" dirty="0" err="1"/>
              <a:t>stärkt</a:t>
            </a:r>
            <a:r>
              <a:rPr lang="en-US" dirty="0"/>
              <a:t> </a:t>
            </a:r>
            <a:r>
              <a:rPr lang="en-US" dirty="0" err="1"/>
              <a:t>deinen</a:t>
            </a:r>
            <a:r>
              <a:rPr lang="en-US" dirty="0"/>
              <a:t> </a:t>
            </a:r>
            <a:r>
              <a:rPr lang="en-US" dirty="0" err="1"/>
              <a:t>Glauben</a:t>
            </a:r>
            <a:r>
              <a:rPr lang="en-US" dirty="0"/>
              <a:t>?</a:t>
            </a:r>
          </a:p>
        </c:rich>
      </c:tx>
      <c:overlay val="0"/>
    </c:title>
    <c:autoTitleDeleted val="0"/>
    <c:plotArea>
      <c:layout/>
      <c:barChart>
        <c:barDir val="bar"/>
        <c:grouping val="clustered"/>
        <c:varyColors val="0"/>
        <c:ser>
          <c:idx val="0"/>
          <c:order val="0"/>
          <c:tx>
            <c:strRef>
              <c:f>Tabelle1!$B$1</c:f>
              <c:strCache>
                <c:ptCount val="1"/>
                <c:pt idx="0">
                  <c:v>Datenreihe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Lobpreis/Worship</c:v>
                </c:pt>
                <c:pt idx="1">
                  <c:v>persönliches Gebet</c:v>
                </c:pt>
                <c:pt idx="2">
                  <c:v>Gespräche mit Familien und Freunden</c:v>
                </c:pt>
                <c:pt idx="3">
                  <c:v>christliche Freizeiten</c:v>
                </c:pt>
                <c:pt idx="4">
                  <c:v>Predigten</c:v>
                </c:pt>
                <c:pt idx="5">
                  <c:v>Bibellesen</c:v>
                </c:pt>
                <c:pt idx="6">
                  <c:v>Kleingruppen/Hauskreis</c:v>
                </c:pt>
              </c:strCache>
            </c:strRef>
          </c:cat>
          <c:val>
            <c:numRef>
              <c:f>Tabelle1!$B$2:$B$8</c:f>
              <c:numCache>
                <c:formatCode>0.0%</c:formatCode>
                <c:ptCount val="7"/>
                <c:pt idx="0">
                  <c:v>0.63700000000000001</c:v>
                </c:pt>
                <c:pt idx="1">
                  <c:v>0.56599999999999995</c:v>
                </c:pt>
                <c:pt idx="2">
                  <c:v>0.54100000000000004</c:v>
                </c:pt>
                <c:pt idx="3">
                  <c:v>0.47199999999999998</c:v>
                </c:pt>
                <c:pt idx="4">
                  <c:v>0.437</c:v>
                </c:pt>
                <c:pt idx="5">
                  <c:v>0.42699999999999999</c:v>
                </c:pt>
                <c:pt idx="6">
                  <c:v>0.373</c:v>
                </c:pt>
              </c:numCache>
            </c:numRef>
          </c:val>
          <c:extLst>
            <c:ext xmlns:c16="http://schemas.microsoft.com/office/drawing/2014/chart" uri="{C3380CC4-5D6E-409C-BE32-E72D297353CC}">
              <c16:uniqueId val="{00000000-75C0-40A7-8D70-5C0BCB456CFF}"/>
            </c:ext>
          </c:extLst>
        </c:ser>
        <c:dLbls>
          <c:showLegendKey val="0"/>
          <c:showVal val="0"/>
          <c:showCatName val="0"/>
          <c:showSerName val="0"/>
          <c:showPercent val="0"/>
          <c:showBubbleSize val="0"/>
        </c:dLbls>
        <c:gapWidth val="150"/>
        <c:axId val="151306624"/>
        <c:axId val="151308160"/>
      </c:barChart>
      <c:catAx>
        <c:axId val="151306624"/>
        <c:scaling>
          <c:orientation val="minMax"/>
        </c:scaling>
        <c:delete val="0"/>
        <c:axPos val="l"/>
        <c:numFmt formatCode="General" sourceLinked="0"/>
        <c:majorTickMark val="out"/>
        <c:minorTickMark val="none"/>
        <c:tickLblPos val="nextTo"/>
        <c:txPr>
          <a:bodyPr/>
          <a:lstStyle/>
          <a:p>
            <a:pPr>
              <a:defRPr sz="1200"/>
            </a:pPr>
            <a:endParaRPr lang="de-DE"/>
          </a:p>
        </c:txPr>
        <c:crossAx val="151308160"/>
        <c:crosses val="autoZero"/>
        <c:auto val="1"/>
        <c:lblAlgn val="ctr"/>
        <c:lblOffset val="100"/>
        <c:noMultiLvlLbl val="0"/>
      </c:catAx>
      <c:valAx>
        <c:axId val="151308160"/>
        <c:scaling>
          <c:orientation val="minMax"/>
        </c:scaling>
        <c:delete val="1"/>
        <c:axPos val="b"/>
        <c:majorGridlines/>
        <c:numFmt formatCode="0.0%" sourceLinked="1"/>
        <c:majorTickMark val="out"/>
        <c:minorTickMark val="none"/>
        <c:tickLblPos val="nextTo"/>
        <c:crossAx val="15130662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C7D4F-23C1-49E3-BA18-D279F6818D1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7C6C107B-4ADF-47D4-AFA8-1B4E9E235FA9}">
      <dgm:prSet phldrT="[Text]"/>
      <dgm:spPr/>
      <dgm:t>
        <a:bodyPr/>
        <a:lstStyle/>
        <a:p>
          <a:r>
            <a:rPr lang="de-DE" dirty="0"/>
            <a:t>Ekklesia</a:t>
          </a:r>
        </a:p>
      </dgm:t>
    </dgm:pt>
    <dgm:pt modelId="{8D50E86D-9D4F-4855-8107-332463028557}" type="parTrans" cxnId="{35BE8A43-968B-449C-8BF8-38B6252C6D6E}">
      <dgm:prSet/>
      <dgm:spPr/>
      <dgm:t>
        <a:bodyPr/>
        <a:lstStyle/>
        <a:p>
          <a:endParaRPr lang="de-DE"/>
        </a:p>
      </dgm:t>
    </dgm:pt>
    <dgm:pt modelId="{E83BDB13-FC66-4F99-BA05-6C5077262AAC}" type="sibTrans" cxnId="{35BE8A43-968B-449C-8BF8-38B6252C6D6E}">
      <dgm:prSet/>
      <dgm:spPr/>
      <dgm:t>
        <a:bodyPr/>
        <a:lstStyle/>
        <a:p>
          <a:endParaRPr lang="de-DE"/>
        </a:p>
      </dgm:t>
    </dgm:pt>
    <dgm:pt modelId="{2B7F2367-2922-41A0-8D71-050C37143F91}">
      <dgm:prSet phldrT="[Text]"/>
      <dgm:spPr/>
      <dgm:t>
        <a:bodyPr/>
        <a:lstStyle/>
        <a:p>
          <a:r>
            <a:rPr lang="de-DE" dirty="0"/>
            <a:t>UP</a:t>
          </a:r>
        </a:p>
      </dgm:t>
    </dgm:pt>
    <dgm:pt modelId="{7BB7346D-78CD-4E1E-ACD7-F29588F38A5E}" type="parTrans" cxnId="{90E2E7A3-23CE-4948-8BBD-589E890D41A9}">
      <dgm:prSet/>
      <dgm:spPr/>
      <dgm:t>
        <a:bodyPr/>
        <a:lstStyle/>
        <a:p>
          <a:endParaRPr lang="de-DE"/>
        </a:p>
      </dgm:t>
    </dgm:pt>
    <dgm:pt modelId="{A8892512-E12C-4B8A-B888-17A038F4D7B6}" type="sibTrans" cxnId="{90E2E7A3-23CE-4948-8BBD-589E890D41A9}">
      <dgm:prSet/>
      <dgm:spPr/>
      <dgm:t>
        <a:bodyPr/>
        <a:lstStyle/>
        <a:p>
          <a:endParaRPr lang="de-DE"/>
        </a:p>
      </dgm:t>
    </dgm:pt>
    <dgm:pt modelId="{E5B42970-7935-447B-8B2D-75CC0231092D}">
      <dgm:prSet phldrT="[Text]"/>
      <dgm:spPr/>
      <dgm:t>
        <a:bodyPr/>
        <a:lstStyle/>
        <a:p>
          <a:r>
            <a:rPr lang="de-DE" dirty="0"/>
            <a:t>OF</a:t>
          </a:r>
        </a:p>
      </dgm:t>
    </dgm:pt>
    <dgm:pt modelId="{94DCA1DB-0CCC-49A9-9955-4C36C403B164}" type="parTrans" cxnId="{B7F96669-2821-49BC-8C83-8EEEB333171F}">
      <dgm:prSet/>
      <dgm:spPr/>
      <dgm:t>
        <a:bodyPr/>
        <a:lstStyle/>
        <a:p>
          <a:endParaRPr lang="de-DE"/>
        </a:p>
      </dgm:t>
    </dgm:pt>
    <dgm:pt modelId="{1D147BD5-ADE7-4218-89A2-9855E42B56D3}" type="sibTrans" cxnId="{B7F96669-2821-49BC-8C83-8EEEB333171F}">
      <dgm:prSet/>
      <dgm:spPr/>
      <dgm:t>
        <a:bodyPr/>
        <a:lstStyle/>
        <a:p>
          <a:endParaRPr lang="de-DE"/>
        </a:p>
      </dgm:t>
    </dgm:pt>
    <dgm:pt modelId="{1E8AB432-F111-4DFB-9FF9-50642E96A211}">
      <dgm:prSet phldrT="[Text]"/>
      <dgm:spPr/>
      <dgm:t>
        <a:bodyPr/>
        <a:lstStyle/>
        <a:p>
          <a:r>
            <a:rPr lang="de-DE" dirty="0"/>
            <a:t>OUT</a:t>
          </a:r>
        </a:p>
      </dgm:t>
    </dgm:pt>
    <dgm:pt modelId="{769D022B-6A09-4485-AA76-2E438B15AE1B}" type="parTrans" cxnId="{FE3C6131-4708-474F-911C-ED84EB2FCAE0}">
      <dgm:prSet/>
      <dgm:spPr/>
      <dgm:t>
        <a:bodyPr/>
        <a:lstStyle/>
        <a:p>
          <a:endParaRPr lang="de-DE"/>
        </a:p>
      </dgm:t>
    </dgm:pt>
    <dgm:pt modelId="{435E1B99-A5F7-487E-9079-2CF4705BAEAE}" type="sibTrans" cxnId="{FE3C6131-4708-474F-911C-ED84EB2FCAE0}">
      <dgm:prSet/>
      <dgm:spPr/>
      <dgm:t>
        <a:bodyPr/>
        <a:lstStyle/>
        <a:p>
          <a:endParaRPr lang="de-DE"/>
        </a:p>
      </dgm:t>
    </dgm:pt>
    <dgm:pt modelId="{F48BBA56-C05E-47B9-AAA6-9A0D41736F59}">
      <dgm:prSet phldrT="[Text]"/>
      <dgm:spPr/>
      <dgm:t>
        <a:bodyPr/>
        <a:lstStyle/>
        <a:p>
          <a:r>
            <a:rPr lang="de-DE" dirty="0"/>
            <a:t>IN</a:t>
          </a:r>
        </a:p>
      </dgm:t>
    </dgm:pt>
    <dgm:pt modelId="{DB00837A-268E-4F6F-834C-3E8652CABD60}" type="parTrans" cxnId="{01406F84-7219-45C0-9127-3CE17EF70B25}">
      <dgm:prSet/>
      <dgm:spPr/>
      <dgm:t>
        <a:bodyPr/>
        <a:lstStyle/>
        <a:p>
          <a:endParaRPr lang="de-DE"/>
        </a:p>
      </dgm:t>
    </dgm:pt>
    <dgm:pt modelId="{49E7C3FC-C605-436A-B2F1-0F3AE6D16B5B}" type="sibTrans" cxnId="{01406F84-7219-45C0-9127-3CE17EF70B25}">
      <dgm:prSet/>
      <dgm:spPr/>
      <dgm:t>
        <a:bodyPr/>
        <a:lstStyle/>
        <a:p>
          <a:endParaRPr lang="de-DE"/>
        </a:p>
      </dgm:t>
    </dgm:pt>
    <dgm:pt modelId="{D8CB1D0B-E971-48C1-95AA-8CA495C77836}">
      <dgm:prSet phldrT="[Text]"/>
      <dgm:spPr/>
      <dgm:t>
        <a:bodyPr/>
        <a:lstStyle/>
        <a:p>
          <a:r>
            <a:rPr lang="de-DE" dirty="0"/>
            <a:t>Gemeinschaft</a:t>
          </a:r>
        </a:p>
      </dgm:t>
    </dgm:pt>
    <dgm:pt modelId="{138030DE-9F28-4414-BC8A-C8F8EF2D6650}" type="parTrans" cxnId="{3E51AD0C-98BC-47F5-8BCA-F260DC8F4B44}">
      <dgm:prSet/>
      <dgm:spPr/>
      <dgm:t>
        <a:bodyPr/>
        <a:lstStyle/>
        <a:p>
          <a:endParaRPr lang="de-DE"/>
        </a:p>
      </dgm:t>
    </dgm:pt>
    <dgm:pt modelId="{3890532A-E028-48DE-A838-8729801D2401}" type="sibTrans" cxnId="{3E51AD0C-98BC-47F5-8BCA-F260DC8F4B44}">
      <dgm:prSet/>
      <dgm:spPr/>
      <dgm:t>
        <a:bodyPr/>
        <a:lstStyle/>
        <a:p>
          <a:endParaRPr lang="de-DE"/>
        </a:p>
      </dgm:t>
    </dgm:pt>
    <dgm:pt modelId="{0EE3A77F-BC41-42A5-90D9-D9094D1B71E7}">
      <dgm:prSet phldrT="[Text]"/>
      <dgm:spPr/>
      <dgm:t>
        <a:bodyPr/>
        <a:lstStyle/>
        <a:p>
          <a:r>
            <a:rPr lang="de-DE" dirty="0"/>
            <a:t>Sendungsbewusstsein</a:t>
          </a:r>
        </a:p>
      </dgm:t>
    </dgm:pt>
    <dgm:pt modelId="{0E730DB8-3E18-43A4-BEAB-5ED44A067FA3}" type="parTrans" cxnId="{B166D132-659F-40E4-AF67-5D1681324224}">
      <dgm:prSet/>
      <dgm:spPr/>
      <dgm:t>
        <a:bodyPr/>
        <a:lstStyle/>
        <a:p>
          <a:endParaRPr lang="de-DE"/>
        </a:p>
      </dgm:t>
    </dgm:pt>
    <dgm:pt modelId="{58A917E0-54A1-450C-B080-A5E73AF19C7E}" type="sibTrans" cxnId="{B166D132-659F-40E4-AF67-5D1681324224}">
      <dgm:prSet/>
      <dgm:spPr/>
      <dgm:t>
        <a:bodyPr/>
        <a:lstStyle/>
        <a:p>
          <a:endParaRPr lang="de-DE"/>
        </a:p>
      </dgm:t>
    </dgm:pt>
    <dgm:pt modelId="{64A3DBF8-9603-4CE2-8591-4D4357DB786C}">
      <dgm:prSet phldrT="[Text]"/>
      <dgm:spPr/>
      <dgm:t>
        <a:bodyPr/>
        <a:lstStyle/>
        <a:p>
          <a:r>
            <a:rPr lang="de-DE" dirty="0"/>
            <a:t>Interaktion in Bezug auf das Evangelium</a:t>
          </a:r>
        </a:p>
      </dgm:t>
    </dgm:pt>
    <dgm:pt modelId="{EC896427-6D7A-40F8-8863-757FC0F3DC9C}" type="parTrans" cxnId="{4F499D5E-AE0E-421E-82D9-7B6D964C45B9}">
      <dgm:prSet/>
      <dgm:spPr/>
      <dgm:t>
        <a:bodyPr/>
        <a:lstStyle/>
        <a:p>
          <a:endParaRPr lang="de-DE"/>
        </a:p>
      </dgm:t>
    </dgm:pt>
    <dgm:pt modelId="{49B17926-78A8-40A3-8EB7-86E5FC9C2BDF}" type="sibTrans" cxnId="{4F499D5E-AE0E-421E-82D9-7B6D964C45B9}">
      <dgm:prSet/>
      <dgm:spPr/>
      <dgm:t>
        <a:bodyPr/>
        <a:lstStyle/>
        <a:p>
          <a:endParaRPr lang="de-DE"/>
        </a:p>
      </dgm:t>
    </dgm:pt>
    <dgm:pt modelId="{35404060-7FD7-4DD8-AF30-F3598DBFC696}">
      <dgm:prSet phldrT="[Text]"/>
      <dgm:spPr/>
      <dgm:t>
        <a:bodyPr/>
        <a:lstStyle/>
        <a:p>
          <a:r>
            <a:rPr lang="de-DE"/>
            <a:t>Engagement </a:t>
          </a:r>
          <a:r>
            <a:rPr lang="de-DE" dirty="0"/>
            <a:t>in der Welt</a:t>
          </a:r>
        </a:p>
      </dgm:t>
    </dgm:pt>
    <dgm:pt modelId="{128465F4-27DE-4670-BE86-6FFC7664ADDB}" type="parTrans" cxnId="{713B95FE-DC2B-415E-B69E-DE11FCACEBA7}">
      <dgm:prSet/>
      <dgm:spPr/>
      <dgm:t>
        <a:bodyPr/>
        <a:lstStyle/>
        <a:p>
          <a:endParaRPr lang="de-DE"/>
        </a:p>
      </dgm:t>
    </dgm:pt>
    <dgm:pt modelId="{563307D1-1283-4944-86A9-F4374F41B9F5}" type="sibTrans" cxnId="{713B95FE-DC2B-415E-B69E-DE11FCACEBA7}">
      <dgm:prSet/>
      <dgm:spPr/>
      <dgm:t>
        <a:bodyPr/>
        <a:lstStyle/>
        <a:p>
          <a:endParaRPr lang="de-DE"/>
        </a:p>
      </dgm:t>
    </dgm:pt>
    <dgm:pt modelId="{CD101ADE-B86E-4470-8D33-9AD2700AF71B}">
      <dgm:prSet phldrT="[Text]"/>
      <dgm:spPr/>
      <dgm:t>
        <a:bodyPr/>
        <a:lstStyle/>
        <a:p>
          <a:r>
            <a:rPr lang="de-DE" dirty="0"/>
            <a:t>Selbstverständnis als Gemeinde</a:t>
          </a:r>
        </a:p>
      </dgm:t>
    </dgm:pt>
    <dgm:pt modelId="{8967B731-E968-4FDD-A85A-495BD198550E}" type="parTrans" cxnId="{645C2937-053C-43F1-9740-9CE4CB99453C}">
      <dgm:prSet/>
      <dgm:spPr/>
      <dgm:t>
        <a:bodyPr/>
        <a:lstStyle/>
        <a:p>
          <a:endParaRPr lang="de-DE"/>
        </a:p>
      </dgm:t>
    </dgm:pt>
    <dgm:pt modelId="{24A45725-1CC0-4A6B-A9A6-3B0D5BEB66BF}" type="sibTrans" cxnId="{645C2937-053C-43F1-9740-9CE4CB99453C}">
      <dgm:prSet/>
      <dgm:spPr/>
      <dgm:t>
        <a:bodyPr/>
        <a:lstStyle/>
        <a:p>
          <a:endParaRPr lang="de-DE"/>
        </a:p>
      </dgm:t>
    </dgm:pt>
    <dgm:pt modelId="{579ED4FE-3F4B-4225-89D3-2BFD1C67B8BB}">
      <dgm:prSet phldrT="[Text]"/>
      <dgm:spPr/>
      <dgm:t>
        <a:bodyPr/>
        <a:lstStyle/>
        <a:p>
          <a:r>
            <a:rPr lang="de-DE" dirty="0"/>
            <a:t>Bzw. der Kirche in vielfältiger Gestalt</a:t>
          </a:r>
        </a:p>
      </dgm:t>
    </dgm:pt>
    <dgm:pt modelId="{F3050BB6-D036-46C4-A664-2AE3B057C2B7}" type="parTrans" cxnId="{58043E3A-46EF-4FF9-AA18-0A749B77F742}">
      <dgm:prSet/>
      <dgm:spPr/>
      <dgm:t>
        <a:bodyPr/>
        <a:lstStyle/>
        <a:p>
          <a:endParaRPr lang="de-DE"/>
        </a:p>
      </dgm:t>
    </dgm:pt>
    <dgm:pt modelId="{ADFC28A5-5EFE-41D7-89C3-2386C6123C41}" type="sibTrans" cxnId="{58043E3A-46EF-4FF9-AA18-0A749B77F742}">
      <dgm:prSet/>
      <dgm:spPr/>
      <dgm:t>
        <a:bodyPr/>
        <a:lstStyle/>
        <a:p>
          <a:endParaRPr lang="de-DE"/>
        </a:p>
      </dgm:t>
    </dgm:pt>
    <dgm:pt modelId="{AF93718F-BEAC-4830-BF36-D139B8CB6A55}">
      <dgm:prSet phldrT="[Text]"/>
      <dgm:spPr/>
      <dgm:t>
        <a:bodyPr/>
        <a:lstStyle/>
        <a:p>
          <a:r>
            <a:rPr lang="de-DE" dirty="0"/>
            <a:t>Bezug auf Christus</a:t>
          </a:r>
        </a:p>
      </dgm:t>
    </dgm:pt>
    <dgm:pt modelId="{12F9A3F0-C8AE-4EC5-9728-94430CDA0C03}" type="parTrans" cxnId="{FD66E705-FD86-4E80-8C7F-C7EDC02CCC06}">
      <dgm:prSet/>
      <dgm:spPr/>
      <dgm:t>
        <a:bodyPr/>
        <a:lstStyle/>
        <a:p>
          <a:endParaRPr lang="de-DE"/>
        </a:p>
      </dgm:t>
    </dgm:pt>
    <dgm:pt modelId="{6A396D0A-5E64-4336-9692-18957025A493}" type="sibTrans" cxnId="{FD66E705-FD86-4E80-8C7F-C7EDC02CCC06}">
      <dgm:prSet/>
      <dgm:spPr/>
      <dgm:t>
        <a:bodyPr/>
        <a:lstStyle/>
        <a:p>
          <a:endParaRPr lang="de-DE"/>
        </a:p>
      </dgm:t>
    </dgm:pt>
    <dgm:pt modelId="{8148BA67-B2C6-4973-8461-8325870E6DF0}">
      <dgm:prSet phldrT="[Text]"/>
      <dgm:spPr/>
      <dgm:t>
        <a:bodyPr/>
        <a:lstStyle/>
        <a:p>
          <a:r>
            <a:rPr lang="de-DE" dirty="0"/>
            <a:t>Gottesdienstliche Feier (CA VII)</a:t>
          </a:r>
        </a:p>
      </dgm:t>
    </dgm:pt>
    <dgm:pt modelId="{98B343DD-F611-4E01-8D57-3203755DCE53}" type="parTrans" cxnId="{29B6E8C3-1165-4541-A985-AA0253892A6A}">
      <dgm:prSet/>
      <dgm:spPr/>
      <dgm:t>
        <a:bodyPr/>
        <a:lstStyle/>
        <a:p>
          <a:endParaRPr lang="de-DE"/>
        </a:p>
      </dgm:t>
    </dgm:pt>
    <dgm:pt modelId="{E52710AB-AA9F-4198-9CA4-F4D98BBFEAE9}" type="sibTrans" cxnId="{29B6E8C3-1165-4541-A985-AA0253892A6A}">
      <dgm:prSet/>
      <dgm:spPr/>
      <dgm:t>
        <a:bodyPr/>
        <a:lstStyle/>
        <a:p>
          <a:endParaRPr lang="de-DE"/>
        </a:p>
      </dgm:t>
    </dgm:pt>
    <dgm:pt modelId="{6FEE9D64-28D5-44E0-89B4-717B2D6F1D76}" type="pres">
      <dgm:prSet presAssocID="{F17C7D4F-23C1-49E3-BA18-D279F6818D1E}" presName="diagram" presStyleCnt="0">
        <dgm:presLayoutVars>
          <dgm:chMax val="1"/>
          <dgm:dir/>
          <dgm:animLvl val="ctr"/>
          <dgm:resizeHandles val="exact"/>
        </dgm:presLayoutVars>
      </dgm:prSet>
      <dgm:spPr/>
    </dgm:pt>
    <dgm:pt modelId="{1F0244A4-7CA5-42DB-8FA2-6F4B856AE15F}" type="pres">
      <dgm:prSet presAssocID="{F17C7D4F-23C1-49E3-BA18-D279F6818D1E}" presName="matrix" presStyleCnt="0"/>
      <dgm:spPr/>
    </dgm:pt>
    <dgm:pt modelId="{38D8912B-EA89-4C1B-BFAC-33FED4DEEB6F}" type="pres">
      <dgm:prSet presAssocID="{F17C7D4F-23C1-49E3-BA18-D279F6818D1E}" presName="tile1" presStyleLbl="node1" presStyleIdx="0" presStyleCnt="4"/>
      <dgm:spPr/>
    </dgm:pt>
    <dgm:pt modelId="{6BCDF961-A643-4669-B8FB-20BF5EE7C9FF}" type="pres">
      <dgm:prSet presAssocID="{F17C7D4F-23C1-49E3-BA18-D279F6818D1E}" presName="tile1text" presStyleLbl="node1" presStyleIdx="0" presStyleCnt="4">
        <dgm:presLayoutVars>
          <dgm:chMax val="0"/>
          <dgm:chPref val="0"/>
          <dgm:bulletEnabled val="1"/>
        </dgm:presLayoutVars>
      </dgm:prSet>
      <dgm:spPr/>
    </dgm:pt>
    <dgm:pt modelId="{012B5127-06F7-4130-BE55-5D2249A74CA0}" type="pres">
      <dgm:prSet presAssocID="{F17C7D4F-23C1-49E3-BA18-D279F6818D1E}" presName="tile2" presStyleLbl="node1" presStyleIdx="1" presStyleCnt="4"/>
      <dgm:spPr/>
    </dgm:pt>
    <dgm:pt modelId="{5F0B1723-5DD7-40E1-A588-013EDF46495A}" type="pres">
      <dgm:prSet presAssocID="{F17C7D4F-23C1-49E3-BA18-D279F6818D1E}" presName="tile2text" presStyleLbl="node1" presStyleIdx="1" presStyleCnt="4">
        <dgm:presLayoutVars>
          <dgm:chMax val="0"/>
          <dgm:chPref val="0"/>
          <dgm:bulletEnabled val="1"/>
        </dgm:presLayoutVars>
      </dgm:prSet>
      <dgm:spPr/>
    </dgm:pt>
    <dgm:pt modelId="{7FC71B72-367C-41ED-8426-74D392E5BC6E}" type="pres">
      <dgm:prSet presAssocID="{F17C7D4F-23C1-49E3-BA18-D279F6818D1E}" presName="tile3" presStyleLbl="node1" presStyleIdx="2" presStyleCnt="4"/>
      <dgm:spPr/>
    </dgm:pt>
    <dgm:pt modelId="{016DD9D6-4E11-4230-A669-229C30FD08BF}" type="pres">
      <dgm:prSet presAssocID="{F17C7D4F-23C1-49E3-BA18-D279F6818D1E}" presName="tile3text" presStyleLbl="node1" presStyleIdx="2" presStyleCnt="4">
        <dgm:presLayoutVars>
          <dgm:chMax val="0"/>
          <dgm:chPref val="0"/>
          <dgm:bulletEnabled val="1"/>
        </dgm:presLayoutVars>
      </dgm:prSet>
      <dgm:spPr/>
    </dgm:pt>
    <dgm:pt modelId="{740691D7-DA4B-4B70-86A6-3B56CFB5D390}" type="pres">
      <dgm:prSet presAssocID="{F17C7D4F-23C1-49E3-BA18-D279F6818D1E}" presName="tile4" presStyleLbl="node1" presStyleIdx="3" presStyleCnt="4"/>
      <dgm:spPr/>
    </dgm:pt>
    <dgm:pt modelId="{5FFF4834-3E1B-4BA6-B7FA-335EF49DCDA7}" type="pres">
      <dgm:prSet presAssocID="{F17C7D4F-23C1-49E3-BA18-D279F6818D1E}" presName="tile4text" presStyleLbl="node1" presStyleIdx="3" presStyleCnt="4">
        <dgm:presLayoutVars>
          <dgm:chMax val="0"/>
          <dgm:chPref val="0"/>
          <dgm:bulletEnabled val="1"/>
        </dgm:presLayoutVars>
      </dgm:prSet>
      <dgm:spPr/>
    </dgm:pt>
    <dgm:pt modelId="{DA8956B5-0DCA-4014-A071-9EBE5E8981DC}" type="pres">
      <dgm:prSet presAssocID="{F17C7D4F-23C1-49E3-BA18-D279F6818D1E}" presName="centerTile" presStyleLbl="fgShp" presStyleIdx="0" presStyleCnt="1">
        <dgm:presLayoutVars>
          <dgm:chMax val="0"/>
          <dgm:chPref val="0"/>
        </dgm:presLayoutVars>
      </dgm:prSet>
      <dgm:spPr/>
    </dgm:pt>
  </dgm:ptLst>
  <dgm:cxnLst>
    <dgm:cxn modelId="{FC03F902-2D7A-46A6-B3D3-DBFB6A2CE99D}" type="presOf" srcId="{2B7F2367-2922-41A0-8D71-050C37143F91}" destId="{6BCDF961-A643-4669-B8FB-20BF5EE7C9FF}" srcOrd="1" destOrd="0" presId="urn:microsoft.com/office/officeart/2005/8/layout/matrix1"/>
    <dgm:cxn modelId="{FD66E705-FD86-4E80-8C7F-C7EDC02CCC06}" srcId="{2B7F2367-2922-41A0-8D71-050C37143F91}" destId="{AF93718F-BEAC-4830-BF36-D139B8CB6A55}" srcOrd="0" destOrd="0" parTransId="{12F9A3F0-C8AE-4EC5-9728-94430CDA0C03}" sibTransId="{6A396D0A-5E64-4336-9692-18957025A493}"/>
    <dgm:cxn modelId="{B8971E0A-4957-4AAD-945F-95CFEE4EA48B}" type="presOf" srcId="{64A3DBF8-9603-4CE2-8591-4D4357DB786C}" destId="{740691D7-DA4B-4B70-86A6-3B56CFB5D390}" srcOrd="0" destOrd="2" presId="urn:microsoft.com/office/officeart/2005/8/layout/matrix1"/>
    <dgm:cxn modelId="{99D5B40A-B5A7-47FD-B9E2-B98784163128}" type="presOf" srcId="{64A3DBF8-9603-4CE2-8591-4D4357DB786C}" destId="{5FFF4834-3E1B-4BA6-B7FA-335EF49DCDA7}" srcOrd="1" destOrd="2" presId="urn:microsoft.com/office/officeart/2005/8/layout/matrix1"/>
    <dgm:cxn modelId="{3E51AD0C-98BC-47F5-8BCA-F260DC8F4B44}" srcId="{F48BBA56-C05E-47B9-AAA6-9A0D41736F59}" destId="{D8CB1D0B-E971-48C1-95AA-8CA495C77836}" srcOrd="0" destOrd="0" parTransId="{138030DE-9F28-4414-BC8A-C8F8EF2D6650}" sibTransId="{3890532A-E028-48DE-A838-8729801D2401}"/>
    <dgm:cxn modelId="{14139A0D-A36D-479D-9F2E-8890A100AFC4}" type="presOf" srcId="{D8CB1D0B-E971-48C1-95AA-8CA495C77836}" destId="{740691D7-DA4B-4B70-86A6-3B56CFB5D390}" srcOrd="0" destOrd="1" presId="urn:microsoft.com/office/officeart/2005/8/layout/matrix1"/>
    <dgm:cxn modelId="{B82B011B-9B0E-4036-AC9C-FD08C706E1CC}" type="presOf" srcId="{35404060-7FD7-4DD8-AF30-F3598DBFC696}" destId="{7FC71B72-367C-41ED-8426-74D392E5BC6E}" srcOrd="0" destOrd="2" presId="urn:microsoft.com/office/officeart/2005/8/layout/matrix1"/>
    <dgm:cxn modelId="{E9F6A322-DAB9-45D4-8E23-194D845047C2}" type="presOf" srcId="{0EE3A77F-BC41-42A5-90D9-D9094D1B71E7}" destId="{016DD9D6-4E11-4230-A669-229C30FD08BF}" srcOrd="1" destOrd="1" presId="urn:microsoft.com/office/officeart/2005/8/layout/matrix1"/>
    <dgm:cxn modelId="{FE3C6131-4708-474F-911C-ED84EB2FCAE0}" srcId="{7C6C107B-4ADF-47D4-AFA8-1B4E9E235FA9}" destId="{1E8AB432-F111-4DFB-9FF9-50642E96A211}" srcOrd="2" destOrd="0" parTransId="{769D022B-6A09-4485-AA76-2E438B15AE1B}" sibTransId="{435E1B99-A5F7-487E-9079-2CF4705BAEAE}"/>
    <dgm:cxn modelId="{B166D132-659F-40E4-AF67-5D1681324224}" srcId="{1E8AB432-F111-4DFB-9FF9-50642E96A211}" destId="{0EE3A77F-BC41-42A5-90D9-D9094D1B71E7}" srcOrd="0" destOrd="0" parTransId="{0E730DB8-3E18-43A4-BEAB-5ED44A067FA3}" sibTransId="{58A917E0-54A1-450C-B080-A5E73AF19C7E}"/>
    <dgm:cxn modelId="{645C2937-053C-43F1-9740-9CE4CB99453C}" srcId="{E5B42970-7935-447B-8B2D-75CC0231092D}" destId="{CD101ADE-B86E-4470-8D33-9AD2700AF71B}" srcOrd="0" destOrd="0" parTransId="{8967B731-E968-4FDD-A85A-495BD198550E}" sibTransId="{24A45725-1CC0-4A6B-A9A6-3B0D5BEB66BF}"/>
    <dgm:cxn modelId="{C766A537-09C4-4AC7-8A59-1753E684588B}" type="presOf" srcId="{1E8AB432-F111-4DFB-9FF9-50642E96A211}" destId="{016DD9D6-4E11-4230-A669-229C30FD08BF}" srcOrd="1" destOrd="0" presId="urn:microsoft.com/office/officeart/2005/8/layout/matrix1"/>
    <dgm:cxn modelId="{58043E3A-46EF-4FF9-AA18-0A749B77F742}" srcId="{E5B42970-7935-447B-8B2D-75CC0231092D}" destId="{579ED4FE-3F4B-4225-89D3-2BFD1C67B8BB}" srcOrd="1" destOrd="0" parTransId="{F3050BB6-D036-46C4-A664-2AE3B057C2B7}" sibTransId="{ADFC28A5-5EFE-41D7-89C3-2386C6123C41}"/>
    <dgm:cxn modelId="{659C315D-06EC-4916-A739-9535FBFE848A}" type="presOf" srcId="{E5B42970-7935-447B-8B2D-75CC0231092D}" destId="{012B5127-06F7-4130-BE55-5D2249A74CA0}" srcOrd="0" destOrd="0" presId="urn:microsoft.com/office/officeart/2005/8/layout/matrix1"/>
    <dgm:cxn modelId="{4F499D5E-AE0E-421E-82D9-7B6D964C45B9}" srcId="{F48BBA56-C05E-47B9-AAA6-9A0D41736F59}" destId="{64A3DBF8-9603-4CE2-8591-4D4357DB786C}" srcOrd="1" destOrd="0" parTransId="{EC896427-6D7A-40F8-8863-757FC0F3DC9C}" sibTransId="{49B17926-78A8-40A3-8EB7-86E5FC9C2BDF}"/>
    <dgm:cxn modelId="{35BE8A43-968B-449C-8BF8-38B6252C6D6E}" srcId="{F17C7D4F-23C1-49E3-BA18-D279F6818D1E}" destId="{7C6C107B-4ADF-47D4-AFA8-1B4E9E235FA9}" srcOrd="0" destOrd="0" parTransId="{8D50E86D-9D4F-4855-8107-332463028557}" sibTransId="{E83BDB13-FC66-4F99-BA05-6C5077262AAC}"/>
    <dgm:cxn modelId="{3949F263-6813-4B33-A823-F0F3BADD5DE3}" type="presOf" srcId="{35404060-7FD7-4DD8-AF30-F3598DBFC696}" destId="{016DD9D6-4E11-4230-A669-229C30FD08BF}" srcOrd="1" destOrd="2" presId="urn:microsoft.com/office/officeart/2005/8/layout/matrix1"/>
    <dgm:cxn modelId="{B7F96669-2821-49BC-8C83-8EEEB333171F}" srcId="{7C6C107B-4ADF-47D4-AFA8-1B4E9E235FA9}" destId="{E5B42970-7935-447B-8B2D-75CC0231092D}" srcOrd="1" destOrd="0" parTransId="{94DCA1DB-0CCC-49A9-9955-4C36C403B164}" sibTransId="{1D147BD5-ADE7-4218-89A2-9855E42B56D3}"/>
    <dgm:cxn modelId="{78EEFB49-5E97-4D9E-915F-5F0EC73B4DC3}" type="presOf" srcId="{AF93718F-BEAC-4830-BF36-D139B8CB6A55}" destId="{38D8912B-EA89-4C1B-BFAC-33FED4DEEB6F}" srcOrd="0" destOrd="1" presId="urn:microsoft.com/office/officeart/2005/8/layout/matrix1"/>
    <dgm:cxn modelId="{F2193952-61DB-480A-B661-ACAC07D751B0}" type="presOf" srcId="{AF93718F-BEAC-4830-BF36-D139B8CB6A55}" destId="{6BCDF961-A643-4669-B8FB-20BF5EE7C9FF}" srcOrd="1" destOrd="1" presId="urn:microsoft.com/office/officeart/2005/8/layout/matrix1"/>
    <dgm:cxn modelId="{15F88153-9CF3-4EAB-91FB-02E9F4BDCFBC}" type="presOf" srcId="{2B7F2367-2922-41A0-8D71-050C37143F91}" destId="{38D8912B-EA89-4C1B-BFAC-33FED4DEEB6F}" srcOrd="0" destOrd="0" presId="urn:microsoft.com/office/officeart/2005/8/layout/matrix1"/>
    <dgm:cxn modelId="{99CAB456-FD04-4FA6-B0DA-F7FE61CAFD0E}" type="presOf" srcId="{F48BBA56-C05E-47B9-AAA6-9A0D41736F59}" destId="{740691D7-DA4B-4B70-86A6-3B56CFB5D390}" srcOrd="0" destOrd="0" presId="urn:microsoft.com/office/officeart/2005/8/layout/matrix1"/>
    <dgm:cxn modelId="{01406F84-7219-45C0-9127-3CE17EF70B25}" srcId="{7C6C107B-4ADF-47D4-AFA8-1B4E9E235FA9}" destId="{F48BBA56-C05E-47B9-AAA6-9A0D41736F59}" srcOrd="3" destOrd="0" parTransId="{DB00837A-268E-4F6F-834C-3E8652CABD60}" sibTransId="{49E7C3FC-C605-436A-B2F1-0F3AE6D16B5B}"/>
    <dgm:cxn modelId="{0DDE8087-C15C-47DD-BCD3-E109CC80A03F}" type="presOf" srcId="{CD101ADE-B86E-4470-8D33-9AD2700AF71B}" destId="{012B5127-06F7-4130-BE55-5D2249A74CA0}" srcOrd="0" destOrd="1" presId="urn:microsoft.com/office/officeart/2005/8/layout/matrix1"/>
    <dgm:cxn modelId="{E6E31088-3BAA-4BBD-B382-5F210095117F}" type="presOf" srcId="{F48BBA56-C05E-47B9-AAA6-9A0D41736F59}" destId="{5FFF4834-3E1B-4BA6-B7FA-335EF49DCDA7}" srcOrd="1" destOrd="0" presId="urn:microsoft.com/office/officeart/2005/8/layout/matrix1"/>
    <dgm:cxn modelId="{CA16A88A-0CAB-4E7C-9139-4B58035876EF}" type="presOf" srcId="{579ED4FE-3F4B-4225-89D3-2BFD1C67B8BB}" destId="{5F0B1723-5DD7-40E1-A588-013EDF46495A}" srcOrd="1" destOrd="2" presId="urn:microsoft.com/office/officeart/2005/8/layout/matrix1"/>
    <dgm:cxn modelId="{554E9593-CD8D-4E10-9CB1-DA971BAAFE4E}" type="presOf" srcId="{E5B42970-7935-447B-8B2D-75CC0231092D}" destId="{5F0B1723-5DD7-40E1-A588-013EDF46495A}" srcOrd="1" destOrd="0" presId="urn:microsoft.com/office/officeart/2005/8/layout/matrix1"/>
    <dgm:cxn modelId="{E3451E9E-0FE3-4A07-BFCF-084B0D67494C}" type="presOf" srcId="{579ED4FE-3F4B-4225-89D3-2BFD1C67B8BB}" destId="{012B5127-06F7-4130-BE55-5D2249A74CA0}" srcOrd="0" destOrd="2" presId="urn:microsoft.com/office/officeart/2005/8/layout/matrix1"/>
    <dgm:cxn modelId="{3F76CCA3-3239-47D6-A37F-96ED425518DE}" type="presOf" srcId="{1E8AB432-F111-4DFB-9FF9-50642E96A211}" destId="{7FC71B72-367C-41ED-8426-74D392E5BC6E}" srcOrd="0" destOrd="0" presId="urn:microsoft.com/office/officeart/2005/8/layout/matrix1"/>
    <dgm:cxn modelId="{90E2E7A3-23CE-4948-8BBD-589E890D41A9}" srcId="{7C6C107B-4ADF-47D4-AFA8-1B4E9E235FA9}" destId="{2B7F2367-2922-41A0-8D71-050C37143F91}" srcOrd="0" destOrd="0" parTransId="{7BB7346D-78CD-4E1E-ACD7-F29588F38A5E}" sibTransId="{A8892512-E12C-4B8A-B888-17A038F4D7B6}"/>
    <dgm:cxn modelId="{8DFA15A9-D37C-482F-9957-6AC30B68637B}" type="presOf" srcId="{8148BA67-B2C6-4973-8461-8325870E6DF0}" destId="{6BCDF961-A643-4669-B8FB-20BF5EE7C9FF}" srcOrd="1" destOrd="2" presId="urn:microsoft.com/office/officeart/2005/8/layout/matrix1"/>
    <dgm:cxn modelId="{BB0B2EB4-E1BA-4E1A-BC23-0E65797F85F2}" type="presOf" srcId="{F17C7D4F-23C1-49E3-BA18-D279F6818D1E}" destId="{6FEE9D64-28D5-44E0-89B4-717B2D6F1D76}" srcOrd="0" destOrd="0" presId="urn:microsoft.com/office/officeart/2005/8/layout/matrix1"/>
    <dgm:cxn modelId="{2EEBE3B4-545A-4C6D-9973-7537C2670B1F}" type="presOf" srcId="{CD101ADE-B86E-4470-8D33-9AD2700AF71B}" destId="{5F0B1723-5DD7-40E1-A588-013EDF46495A}" srcOrd="1" destOrd="1" presId="urn:microsoft.com/office/officeart/2005/8/layout/matrix1"/>
    <dgm:cxn modelId="{29B6E8C3-1165-4541-A985-AA0253892A6A}" srcId="{2B7F2367-2922-41A0-8D71-050C37143F91}" destId="{8148BA67-B2C6-4973-8461-8325870E6DF0}" srcOrd="1" destOrd="0" parTransId="{98B343DD-F611-4E01-8D57-3203755DCE53}" sibTransId="{E52710AB-AA9F-4198-9CA4-F4D98BBFEAE9}"/>
    <dgm:cxn modelId="{551A0BCF-BD03-497B-9AFC-31FF45573EB0}" type="presOf" srcId="{D8CB1D0B-E971-48C1-95AA-8CA495C77836}" destId="{5FFF4834-3E1B-4BA6-B7FA-335EF49DCDA7}" srcOrd="1" destOrd="1" presId="urn:microsoft.com/office/officeart/2005/8/layout/matrix1"/>
    <dgm:cxn modelId="{D9686BDE-B6EF-4DA2-B9C9-315E8068C2A3}" type="presOf" srcId="{7C6C107B-4ADF-47D4-AFA8-1B4E9E235FA9}" destId="{DA8956B5-0DCA-4014-A071-9EBE5E8981DC}" srcOrd="0" destOrd="0" presId="urn:microsoft.com/office/officeart/2005/8/layout/matrix1"/>
    <dgm:cxn modelId="{3F05DDDE-0CC2-45AD-A899-C05DDFE0F80E}" type="presOf" srcId="{0EE3A77F-BC41-42A5-90D9-D9094D1B71E7}" destId="{7FC71B72-367C-41ED-8426-74D392E5BC6E}" srcOrd="0" destOrd="1" presId="urn:microsoft.com/office/officeart/2005/8/layout/matrix1"/>
    <dgm:cxn modelId="{9BA259E0-DFEE-4ECA-8467-E8A63B9B0096}" type="presOf" srcId="{8148BA67-B2C6-4973-8461-8325870E6DF0}" destId="{38D8912B-EA89-4C1B-BFAC-33FED4DEEB6F}" srcOrd="0" destOrd="2" presId="urn:microsoft.com/office/officeart/2005/8/layout/matrix1"/>
    <dgm:cxn modelId="{713B95FE-DC2B-415E-B69E-DE11FCACEBA7}" srcId="{1E8AB432-F111-4DFB-9FF9-50642E96A211}" destId="{35404060-7FD7-4DD8-AF30-F3598DBFC696}" srcOrd="1" destOrd="0" parTransId="{128465F4-27DE-4670-BE86-6FFC7664ADDB}" sibTransId="{563307D1-1283-4944-86A9-F4374F41B9F5}"/>
    <dgm:cxn modelId="{E32F8753-5CD2-4F0F-9F5E-3A0191D597CA}" type="presParOf" srcId="{6FEE9D64-28D5-44E0-89B4-717B2D6F1D76}" destId="{1F0244A4-7CA5-42DB-8FA2-6F4B856AE15F}" srcOrd="0" destOrd="0" presId="urn:microsoft.com/office/officeart/2005/8/layout/matrix1"/>
    <dgm:cxn modelId="{4F9036ED-1C0B-42C3-A539-C1A1A2E9512F}" type="presParOf" srcId="{1F0244A4-7CA5-42DB-8FA2-6F4B856AE15F}" destId="{38D8912B-EA89-4C1B-BFAC-33FED4DEEB6F}" srcOrd="0" destOrd="0" presId="urn:microsoft.com/office/officeart/2005/8/layout/matrix1"/>
    <dgm:cxn modelId="{0D0774BF-0ED8-4663-9F86-84F1FFCB23A0}" type="presParOf" srcId="{1F0244A4-7CA5-42DB-8FA2-6F4B856AE15F}" destId="{6BCDF961-A643-4669-B8FB-20BF5EE7C9FF}" srcOrd="1" destOrd="0" presId="urn:microsoft.com/office/officeart/2005/8/layout/matrix1"/>
    <dgm:cxn modelId="{B36ED76E-E9A8-4F60-8E6E-89465B3C3C55}" type="presParOf" srcId="{1F0244A4-7CA5-42DB-8FA2-6F4B856AE15F}" destId="{012B5127-06F7-4130-BE55-5D2249A74CA0}" srcOrd="2" destOrd="0" presId="urn:microsoft.com/office/officeart/2005/8/layout/matrix1"/>
    <dgm:cxn modelId="{5823A7CB-9D50-4026-B3C0-D58DBA65AC2F}" type="presParOf" srcId="{1F0244A4-7CA5-42DB-8FA2-6F4B856AE15F}" destId="{5F0B1723-5DD7-40E1-A588-013EDF46495A}" srcOrd="3" destOrd="0" presId="urn:microsoft.com/office/officeart/2005/8/layout/matrix1"/>
    <dgm:cxn modelId="{F75AAF19-9047-400F-B8E9-3D6D685E891B}" type="presParOf" srcId="{1F0244A4-7CA5-42DB-8FA2-6F4B856AE15F}" destId="{7FC71B72-367C-41ED-8426-74D392E5BC6E}" srcOrd="4" destOrd="0" presId="urn:microsoft.com/office/officeart/2005/8/layout/matrix1"/>
    <dgm:cxn modelId="{93F1EB4B-9615-4881-9321-FDD1E04210A7}" type="presParOf" srcId="{1F0244A4-7CA5-42DB-8FA2-6F4B856AE15F}" destId="{016DD9D6-4E11-4230-A669-229C30FD08BF}" srcOrd="5" destOrd="0" presId="urn:microsoft.com/office/officeart/2005/8/layout/matrix1"/>
    <dgm:cxn modelId="{51ADA224-205C-4FCB-973B-A07B6FE3C05F}" type="presParOf" srcId="{1F0244A4-7CA5-42DB-8FA2-6F4B856AE15F}" destId="{740691D7-DA4B-4B70-86A6-3B56CFB5D390}" srcOrd="6" destOrd="0" presId="urn:microsoft.com/office/officeart/2005/8/layout/matrix1"/>
    <dgm:cxn modelId="{2A5DDB3E-0931-4F2A-B20B-7443E688B8A6}" type="presParOf" srcId="{1F0244A4-7CA5-42DB-8FA2-6F4B856AE15F}" destId="{5FFF4834-3E1B-4BA6-B7FA-335EF49DCDA7}" srcOrd="7" destOrd="0" presId="urn:microsoft.com/office/officeart/2005/8/layout/matrix1"/>
    <dgm:cxn modelId="{929F360B-1879-4433-A2E4-2F4FFAEE17B6}" type="presParOf" srcId="{6FEE9D64-28D5-44E0-89B4-717B2D6F1D76}" destId="{DA8956B5-0DCA-4014-A071-9EBE5E8981D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8912B-EA89-4C1B-BFAC-33FED4DEEB6F}">
      <dsp:nvSpPr>
        <dsp:cNvPr id="0" name=""/>
        <dsp:cNvSpPr/>
      </dsp:nvSpPr>
      <dsp:spPr>
        <a:xfrm rot="16200000">
          <a:off x="1241425" y="-1241425"/>
          <a:ext cx="163195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de-DE" sz="2100" kern="1200" dirty="0"/>
            <a:t>UP</a:t>
          </a:r>
        </a:p>
        <a:p>
          <a:pPr marL="171450" lvl="1" indent="-171450" algn="l" defTabSz="711200">
            <a:lnSpc>
              <a:spcPct val="90000"/>
            </a:lnSpc>
            <a:spcBef>
              <a:spcPct val="0"/>
            </a:spcBef>
            <a:spcAft>
              <a:spcPct val="15000"/>
            </a:spcAft>
            <a:buChar char="•"/>
          </a:pPr>
          <a:r>
            <a:rPr lang="de-DE" sz="1600" kern="1200" dirty="0"/>
            <a:t>Bezug auf Christus</a:t>
          </a:r>
        </a:p>
        <a:p>
          <a:pPr marL="171450" lvl="1" indent="-171450" algn="l" defTabSz="711200">
            <a:lnSpc>
              <a:spcPct val="90000"/>
            </a:lnSpc>
            <a:spcBef>
              <a:spcPct val="0"/>
            </a:spcBef>
            <a:spcAft>
              <a:spcPct val="15000"/>
            </a:spcAft>
            <a:buChar char="•"/>
          </a:pPr>
          <a:r>
            <a:rPr lang="de-DE" sz="1600" kern="1200" dirty="0"/>
            <a:t>Gottesdienstliche Feier (CA VII)</a:t>
          </a:r>
        </a:p>
      </dsp:txBody>
      <dsp:txXfrm rot="5400000">
        <a:off x="-1" y="1"/>
        <a:ext cx="4114800" cy="1223962"/>
      </dsp:txXfrm>
    </dsp:sp>
    <dsp:sp modelId="{012B5127-06F7-4130-BE55-5D2249A74CA0}">
      <dsp:nvSpPr>
        <dsp:cNvPr id="0" name=""/>
        <dsp:cNvSpPr/>
      </dsp:nvSpPr>
      <dsp:spPr>
        <a:xfrm>
          <a:off x="4114800" y="0"/>
          <a:ext cx="4114800" cy="163195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de-DE" sz="2100" kern="1200" dirty="0"/>
            <a:t>OF</a:t>
          </a:r>
        </a:p>
        <a:p>
          <a:pPr marL="171450" lvl="1" indent="-171450" algn="l" defTabSz="711200">
            <a:lnSpc>
              <a:spcPct val="90000"/>
            </a:lnSpc>
            <a:spcBef>
              <a:spcPct val="0"/>
            </a:spcBef>
            <a:spcAft>
              <a:spcPct val="15000"/>
            </a:spcAft>
            <a:buChar char="•"/>
          </a:pPr>
          <a:r>
            <a:rPr lang="de-DE" sz="1600" kern="1200" dirty="0"/>
            <a:t>Selbstverständnis als Gemeinde</a:t>
          </a:r>
        </a:p>
        <a:p>
          <a:pPr marL="171450" lvl="1" indent="-171450" algn="l" defTabSz="711200">
            <a:lnSpc>
              <a:spcPct val="90000"/>
            </a:lnSpc>
            <a:spcBef>
              <a:spcPct val="0"/>
            </a:spcBef>
            <a:spcAft>
              <a:spcPct val="15000"/>
            </a:spcAft>
            <a:buChar char="•"/>
          </a:pPr>
          <a:r>
            <a:rPr lang="de-DE" sz="1600" kern="1200" dirty="0"/>
            <a:t>Bzw. der Kirche in vielfältiger Gestalt</a:t>
          </a:r>
        </a:p>
      </dsp:txBody>
      <dsp:txXfrm>
        <a:off x="4114800" y="0"/>
        <a:ext cx="4114800" cy="1223962"/>
      </dsp:txXfrm>
    </dsp:sp>
    <dsp:sp modelId="{7FC71B72-367C-41ED-8426-74D392E5BC6E}">
      <dsp:nvSpPr>
        <dsp:cNvPr id="0" name=""/>
        <dsp:cNvSpPr/>
      </dsp:nvSpPr>
      <dsp:spPr>
        <a:xfrm rot="10800000">
          <a:off x="0" y="1631950"/>
          <a:ext cx="4114800" cy="163195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de-DE" sz="2100" kern="1200" dirty="0"/>
            <a:t>OUT</a:t>
          </a:r>
        </a:p>
        <a:p>
          <a:pPr marL="171450" lvl="1" indent="-171450" algn="l" defTabSz="711200">
            <a:lnSpc>
              <a:spcPct val="90000"/>
            </a:lnSpc>
            <a:spcBef>
              <a:spcPct val="0"/>
            </a:spcBef>
            <a:spcAft>
              <a:spcPct val="15000"/>
            </a:spcAft>
            <a:buChar char="•"/>
          </a:pPr>
          <a:r>
            <a:rPr lang="de-DE" sz="1600" kern="1200" dirty="0"/>
            <a:t>Sendungsbewusstsein</a:t>
          </a:r>
        </a:p>
        <a:p>
          <a:pPr marL="171450" lvl="1" indent="-171450" algn="l" defTabSz="711200">
            <a:lnSpc>
              <a:spcPct val="90000"/>
            </a:lnSpc>
            <a:spcBef>
              <a:spcPct val="0"/>
            </a:spcBef>
            <a:spcAft>
              <a:spcPct val="15000"/>
            </a:spcAft>
            <a:buChar char="•"/>
          </a:pPr>
          <a:r>
            <a:rPr lang="de-DE" sz="1600" kern="1200"/>
            <a:t>Engagement </a:t>
          </a:r>
          <a:r>
            <a:rPr lang="de-DE" sz="1600" kern="1200" dirty="0"/>
            <a:t>in der Welt</a:t>
          </a:r>
        </a:p>
      </dsp:txBody>
      <dsp:txXfrm rot="10800000">
        <a:off x="0" y="2039937"/>
        <a:ext cx="4114800" cy="1223962"/>
      </dsp:txXfrm>
    </dsp:sp>
    <dsp:sp modelId="{740691D7-DA4B-4B70-86A6-3B56CFB5D390}">
      <dsp:nvSpPr>
        <dsp:cNvPr id="0" name=""/>
        <dsp:cNvSpPr/>
      </dsp:nvSpPr>
      <dsp:spPr>
        <a:xfrm rot="5400000">
          <a:off x="5356224" y="390525"/>
          <a:ext cx="163195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de-DE" sz="2100" kern="1200" dirty="0"/>
            <a:t>IN</a:t>
          </a:r>
        </a:p>
        <a:p>
          <a:pPr marL="171450" lvl="1" indent="-171450" algn="l" defTabSz="711200">
            <a:lnSpc>
              <a:spcPct val="90000"/>
            </a:lnSpc>
            <a:spcBef>
              <a:spcPct val="0"/>
            </a:spcBef>
            <a:spcAft>
              <a:spcPct val="15000"/>
            </a:spcAft>
            <a:buChar char="•"/>
          </a:pPr>
          <a:r>
            <a:rPr lang="de-DE" sz="1600" kern="1200" dirty="0"/>
            <a:t>Gemeinschaft</a:t>
          </a:r>
        </a:p>
        <a:p>
          <a:pPr marL="171450" lvl="1" indent="-171450" algn="l" defTabSz="711200">
            <a:lnSpc>
              <a:spcPct val="90000"/>
            </a:lnSpc>
            <a:spcBef>
              <a:spcPct val="0"/>
            </a:spcBef>
            <a:spcAft>
              <a:spcPct val="15000"/>
            </a:spcAft>
            <a:buChar char="•"/>
          </a:pPr>
          <a:r>
            <a:rPr lang="de-DE" sz="1600" kern="1200" dirty="0"/>
            <a:t>Interaktion in Bezug auf das Evangelium</a:t>
          </a:r>
        </a:p>
      </dsp:txBody>
      <dsp:txXfrm rot="-5400000">
        <a:off x="4114799" y="2039937"/>
        <a:ext cx="4114800" cy="1223962"/>
      </dsp:txXfrm>
    </dsp:sp>
    <dsp:sp modelId="{DA8956B5-0DCA-4014-A071-9EBE5E8981DC}">
      <dsp:nvSpPr>
        <dsp:cNvPr id="0" name=""/>
        <dsp:cNvSpPr/>
      </dsp:nvSpPr>
      <dsp:spPr>
        <a:xfrm>
          <a:off x="2880359" y="1223962"/>
          <a:ext cx="2468880" cy="81597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Ekklesia</a:t>
          </a:r>
        </a:p>
      </dsp:txBody>
      <dsp:txXfrm>
        <a:off x="2920192" y="1263795"/>
        <a:ext cx="2389214" cy="73630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0566AF-3278-4F4E-9C17-C76A5E083457}" type="datetimeFigureOut">
              <a:rPr lang="de-DE" smtClean="0"/>
              <a:t>16.03.2023</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D992D2-7FC7-4906-971A-AC3BA3F7BCDC}" type="slidenum">
              <a:rPr lang="de-DE" smtClean="0"/>
              <a:t>‹Nr.›</a:t>
            </a:fld>
            <a:endParaRPr lang="de-DE"/>
          </a:p>
        </p:txBody>
      </p:sp>
    </p:spTree>
    <p:extLst>
      <p:ext uri="{BB962C8B-B14F-4D97-AF65-F5344CB8AC3E}">
        <p14:creationId xmlns:p14="http://schemas.microsoft.com/office/powerpoint/2010/main" val="74205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85E2A0-917C-4D70-82A8-14C1CC967E16}" type="datetimeFigureOut">
              <a:rPr lang="de-DE" smtClean="0"/>
              <a:t>16.03.2023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A9E36F-C4A6-4525-B602-BC7E6FF2B453}" type="slidenum">
              <a:rPr lang="de-DE" smtClean="0"/>
              <a:t>‹Nr.›</a:t>
            </a:fld>
            <a:endParaRPr lang="de-DE"/>
          </a:p>
        </p:txBody>
      </p:sp>
    </p:spTree>
    <p:extLst>
      <p:ext uri="{BB962C8B-B14F-4D97-AF65-F5344CB8AC3E}">
        <p14:creationId xmlns:p14="http://schemas.microsoft.com/office/powerpoint/2010/main" val="293058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a:t>
            </a:fld>
            <a:endParaRPr lang="de-DE"/>
          </a:p>
        </p:txBody>
      </p:sp>
    </p:spTree>
    <p:extLst>
      <p:ext uri="{BB962C8B-B14F-4D97-AF65-F5344CB8AC3E}">
        <p14:creationId xmlns:p14="http://schemas.microsoft.com/office/powerpoint/2010/main" val="352455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err="1">
                <a:solidFill>
                  <a:schemeClr val="tx1"/>
                </a:solidFill>
                <a:latin typeface="+mn-lt"/>
                <a:ea typeface="+mn-ea"/>
                <a:cs typeface="+mn-cs"/>
              </a:rPr>
              <a:t>Empirica</a:t>
            </a:r>
            <a:r>
              <a:rPr lang="de-DE" sz="1200" b="0" i="0" u="none" strike="noStrike" kern="1200" baseline="0" dirty="0">
                <a:solidFill>
                  <a:schemeClr val="tx1"/>
                </a:solidFill>
                <a:latin typeface="+mn-lt"/>
                <a:ea typeface="+mn-ea"/>
                <a:cs typeface="+mn-cs"/>
              </a:rPr>
              <a:t> Jugendstudie: „Generation Lobpreis“ steht vor allem für die Emotionalisierung der Religiosität. Selbst hochreligiöse sind Kinder ihrer Zeit und leben die vorhin genannten Werte(</a:t>
            </a:r>
            <a:r>
              <a:rPr lang="de-DE" sz="1200" b="0" i="0" u="none" strike="noStrike" kern="1200" baseline="0" dirty="0" err="1">
                <a:solidFill>
                  <a:schemeClr val="tx1"/>
                </a:solidFill>
                <a:latin typeface="+mn-lt"/>
                <a:ea typeface="+mn-ea"/>
                <a:cs typeface="+mn-cs"/>
              </a:rPr>
              <a:t>synthesen</a:t>
            </a:r>
            <a:r>
              <a:rPr lang="de-DE" sz="1200" b="0" i="0" u="none" strike="noStrike" kern="1200" baseline="0" dirty="0">
                <a:solidFill>
                  <a:schemeClr val="tx1"/>
                </a:solidFill>
                <a:latin typeface="+mn-lt"/>
                <a:ea typeface="+mn-ea"/>
                <a:cs typeface="+mn-cs"/>
              </a:rPr>
              <a:t>) – Auffällig: Keine institutionelle Bindung! Aber Wunsch nach tiefer Beziehung und Emotion.</a:t>
            </a:r>
          </a:p>
          <a:p>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F8A9E36F-C4A6-4525-B602-BC7E6FF2B453}" type="slidenum">
              <a:rPr lang="de-DE" smtClean="0"/>
              <a:t>12</a:t>
            </a:fld>
            <a:endParaRPr lang="de-DE"/>
          </a:p>
        </p:txBody>
      </p:sp>
    </p:spTree>
    <p:extLst>
      <p:ext uri="{BB962C8B-B14F-4D97-AF65-F5344CB8AC3E}">
        <p14:creationId xmlns:p14="http://schemas.microsoft.com/office/powerpoint/2010/main" val="2494867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Wichtig! Es braucht keine „klare“ Kante im Sinne eines rückwärts gewandten Verständnisses.</a:t>
            </a:r>
          </a:p>
        </p:txBody>
      </p:sp>
      <p:sp>
        <p:nvSpPr>
          <p:cNvPr id="4" name="Foliennummernplatzhalter 3"/>
          <p:cNvSpPr>
            <a:spLocks noGrp="1"/>
          </p:cNvSpPr>
          <p:nvPr>
            <p:ph type="sldNum" sz="quarter" idx="5"/>
          </p:nvPr>
        </p:nvSpPr>
        <p:spPr/>
        <p:txBody>
          <a:bodyPr/>
          <a:lstStyle/>
          <a:p>
            <a:fld id="{F8A9E36F-C4A6-4525-B602-BC7E6FF2B453}" type="slidenum">
              <a:rPr lang="de-DE" smtClean="0"/>
              <a:t>15</a:t>
            </a:fld>
            <a:endParaRPr lang="de-DE"/>
          </a:p>
        </p:txBody>
      </p:sp>
    </p:spTree>
    <p:extLst>
      <p:ext uri="{BB962C8B-B14F-4D97-AF65-F5344CB8AC3E}">
        <p14:creationId xmlns:p14="http://schemas.microsoft.com/office/powerpoint/2010/main" val="27130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Klassische Liturgie ist out, doch ähnliche Abläufe finden sich jetzt im Lobpreis.</a:t>
            </a:r>
          </a:p>
          <a:p>
            <a:r>
              <a:rPr lang="de-DE" dirty="0"/>
              <a:t>Lobpreis als Musik ist wichtigste Quelle des Glaubens (64%) und steht andererseits für ein ganz bestimmtes Lebens- und Glaubensgefühl. (Subjektivierung des Glaubens)</a:t>
            </a:r>
          </a:p>
          <a:p>
            <a:r>
              <a:rPr lang="de-DE" dirty="0"/>
              <a:t>Lobpreis ist eine Kritische Anfrage an eine körperlose protestantische Glaubenstradition</a:t>
            </a:r>
          </a:p>
          <a:p>
            <a:r>
              <a:rPr lang="de-DE" dirty="0"/>
              <a:t>Glaube wird emotionalisiert. Lobpreis als Resonanzraum: „Da ist einer, der dich versteht und der Wege findet, dich zu erreichen.“</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16</a:t>
            </a:fld>
            <a:endParaRPr lang="de-DE"/>
          </a:p>
        </p:txBody>
      </p:sp>
    </p:spTree>
    <p:extLst>
      <p:ext uri="{BB962C8B-B14F-4D97-AF65-F5344CB8AC3E}">
        <p14:creationId xmlns:p14="http://schemas.microsoft.com/office/powerpoint/2010/main" val="53993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Wollen Kirche gestalten und beleben – aber nicht alleine sondern mit guter Begleitung. Suchen authentische Vorbilder und Partner. Wollen was erleben!</a:t>
            </a:r>
          </a:p>
        </p:txBody>
      </p:sp>
      <p:sp>
        <p:nvSpPr>
          <p:cNvPr id="4" name="Foliennummernplatzhalter 3"/>
          <p:cNvSpPr>
            <a:spLocks noGrp="1"/>
          </p:cNvSpPr>
          <p:nvPr>
            <p:ph type="sldNum" sz="quarter" idx="5"/>
          </p:nvPr>
        </p:nvSpPr>
        <p:spPr/>
        <p:txBody>
          <a:bodyPr/>
          <a:lstStyle/>
          <a:p>
            <a:fld id="{F8A9E36F-C4A6-4525-B602-BC7E6FF2B453}" type="slidenum">
              <a:rPr lang="de-DE" smtClean="0"/>
              <a:t>17</a:t>
            </a:fld>
            <a:endParaRPr lang="de-DE"/>
          </a:p>
        </p:txBody>
      </p:sp>
    </p:spTree>
    <p:extLst>
      <p:ext uri="{BB962C8B-B14F-4D97-AF65-F5344CB8AC3E}">
        <p14:creationId xmlns:p14="http://schemas.microsoft.com/office/powerpoint/2010/main" val="86891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Qualitative Studie bei neuen Formen der Gemeinde mit jungen Erwachsenen in der EKIR.</a:t>
            </a:r>
          </a:p>
          <a:p>
            <a:endParaRPr lang="de-DE" dirty="0"/>
          </a:p>
          <a:p>
            <a:r>
              <a:rPr lang="de-DE" dirty="0"/>
              <a:t>Forschungsfrage Die primäre Forschungsfrage des empirischen Teils lautet ausgehend von den formulierten Hypothesen: Gibt es durch junge Erwachsene maßgeblich geprägte Ausdrucksweisen des christlichen Glaubens mit ekklesiologischer Qualität?1 Nachgeordnet ist die sich aus der zweiten Hypothese ergebende Frage bezüglich einer Exploration des ekklesiologischen Selbstverständnisses: Was lässt sich zum ekklesiologischen Selbstverständnis der untersuchten Ausdrucksformen des christlichen Glaubens herausfinden</a:t>
            </a:r>
          </a:p>
        </p:txBody>
      </p:sp>
      <p:sp>
        <p:nvSpPr>
          <p:cNvPr id="4" name="Foliennummernplatzhalter 3"/>
          <p:cNvSpPr>
            <a:spLocks noGrp="1"/>
          </p:cNvSpPr>
          <p:nvPr>
            <p:ph type="sldNum" sz="quarter" idx="5"/>
          </p:nvPr>
        </p:nvSpPr>
        <p:spPr/>
        <p:txBody>
          <a:bodyPr/>
          <a:lstStyle/>
          <a:p>
            <a:fld id="{F8A9E36F-C4A6-4525-B602-BC7E6FF2B453}" type="slidenum">
              <a:rPr lang="de-DE" smtClean="0"/>
              <a:t>18</a:t>
            </a:fld>
            <a:endParaRPr lang="de-DE"/>
          </a:p>
        </p:txBody>
      </p:sp>
    </p:spTree>
    <p:extLst>
      <p:ext uri="{BB962C8B-B14F-4D97-AF65-F5344CB8AC3E}">
        <p14:creationId xmlns:p14="http://schemas.microsoft.com/office/powerpoint/2010/main" val="231495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Heute in der Postmoderne: </a:t>
            </a:r>
            <a:r>
              <a:rPr lang="de-DE" sz="1200" b="0" i="0" u="none" strike="noStrike" kern="1200" baseline="0" dirty="0">
                <a:solidFill>
                  <a:schemeClr val="tx1"/>
                </a:solidFill>
                <a:latin typeface="+mn-lt"/>
                <a:ea typeface="+mn-ea"/>
                <a:cs typeface="+mn-cs"/>
              </a:rPr>
              <a:t>Im</a:t>
            </a:r>
            <a:r>
              <a:rPr lang="de-DE" sz="1200" b="1"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religiösen Bereich </a:t>
            </a:r>
          </a:p>
          <a:p>
            <a:r>
              <a:rPr lang="de-DE" sz="1200" b="0" i="0" u="none" strike="noStrike" kern="1200" baseline="0" dirty="0">
                <a:solidFill>
                  <a:schemeClr val="tx1"/>
                </a:solidFill>
                <a:latin typeface="+mn-lt"/>
                <a:ea typeface="+mn-ea"/>
                <a:cs typeface="+mn-cs"/>
              </a:rPr>
              <a:t>- eine Optionsvielfalt zwischen verschiedenen Ausformungen, Organisationen, und Gruppen innerhalb der Religiosität zeigt und</a:t>
            </a:r>
          </a:p>
          <a:p>
            <a:r>
              <a:rPr lang="de-DE" sz="1200" b="0" i="0" u="none" strike="noStrike" kern="1200" baseline="0" dirty="0">
                <a:solidFill>
                  <a:schemeClr val="tx1"/>
                </a:solidFill>
                <a:latin typeface="+mn-lt"/>
                <a:ea typeface="+mn-ea"/>
                <a:cs typeface="+mn-cs"/>
              </a:rPr>
              <a:t>- Religiosität zudem selbst zu einer Option geworden ist, der Areligiosität und</a:t>
            </a:r>
          </a:p>
          <a:p>
            <a:r>
              <a:rPr lang="de-DE" sz="1200" b="0" i="0" u="none" strike="noStrike" kern="1200" baseline="0" dirty="0">
                <a:solidFill>
                  <a:schemeClr val="tx1"/>
                </a:solidFill>
                <a:latin typeface="+mn-lt"/>
                <a:ea typeface="+mn-ea"/>
                <a:cs typeface="+mn-cs"/>
              </a:rPr>
              <a:t>Konfessionslosigkeit „gleichberechtigt“ gegenüber steht.</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19</a:t>
            </a:fld>
            <a:endParaRPr lang="de-DE"/>
          </a:p>
        </p:txBody>
      </p:sp>
    </p:spTree>
    <p:extLst>
      <p:ext uri="{BB962C8B-B14F-4D97-AF65-F5344CB8AC3E}">
        <p14:creationId xmlns:p14="http://schemas.microsoft.com/office/powerpoint/2010/main" val="405484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Untersuchung der ekklesiologischen Qualität erfolgt vorrangig durch quantitative Verfahren. Mit einer dafür speziell konzipierten Matrix werden die vier Dimensionen ekklesiologischer Qualität anhand der Daten jedes einzelnen Falls, die zu unterschiedlichen Items in der Online-Befragung erhoben wurden, in der jeweiligen Stärke ihrer Ausprägung bemessen und ausgehend davon die Ausprägungsstärke der ekklesiologischen Qualität insgesamt bestimmt.</a:t>
            </a:r>
          </a:p>
          <a:p>
            <a:endParaRPr lang="de-DE" dirty="0"/>
          </a:p>
          <a:p>
            <a:r>
              <a:rPr lang="de-DE" sz="1200" b="0" i="0" u="none" strike="noStrike" kern="1200" baseline="0" dirty="0">
                <a:solidFill>
                  <a:schemeClr val="tx1"/>
                </a:solidFill>
                <a:latin typeface="+mn-lt"/>
                <a:ea typeface="+mn-ea"/>
                <a:cs typeface="+mn-cs"/>
              </a:rPr>
              <a:t>Um es kurz zu machen: JA das alles findet sich auch in von jungen Erwachsenen maßgeblich geprägten Ausdrucksformen des christlichen Glaubens. </a:t>
            </a:r>
          </a:p>
        </p:txBody>
      </p:sp>
      <p:sp>
        <p:nvSpPr>
          <p:cNvPr id="4" name="Foliennummernplatzhalter 3"/>
          <p:cNvSpPr>
            <a:spLocks noGrp="1"/>
          </p:cNvSpPr>
          <p:nvPr>
            <p:ph type="sldNum" sz="quarter" idx="5"/>
          </p:nvPr>
        </p:nvSpPr>
        <p:spPr/>
        <p:txBody>
          <a:bodyPr/>
          <a:lstStyle/>
          <a:p>
            <a:fld id="{F8A9E36F-C4A6-4525-B602-BC7E6FF2B453}" type="slidenum">
              <a:rPr lang="de-DE" smtClean="0"/>
              <a:t>20</a:t>
            </a:fld>
            <a:endParaRPr lang="de-DE"/>
          </a:p>
        </p:txBody>
      </p:sp>
    </p:spTree>
    <p:extLst>
      <p:ext uri="{BB962C8B-B14F-4D97-AF65-F5344CB8AC3E}">
        <p14:creationId xmlns:p14="http://schemas.microsoft.com/office/powerpoint/2010/main" val="317481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Aber: Wahrend der soziale Aspekt von </a:t>
            </a:r>
            <a:r>
              <a:rPr lang="de-DE" sz="1200" b="1" i="0" u="none" strike="noStrike" kern="1200" baseline="0" dirty="0">
                <a:solidFill>
                  <a:schemeClr val="tx1"/>
                </a:solidFill>
                <a:latin typeface="+mn-lt"/>
                <a:ea typeface="+mn-ea"/>
                <a:cs typeface="+mn-cs"/>
              </a:rPr>
              <a:t>verlässlichen Verbindungen</a:t>
            </a:r>
          </a:p>
          <a:p>
            <a:r>
              <a:rPr lang="de-DE" sz="1200" b="0" i="0" u="none" strike="noStrike" kern="1200" baseline="0" dirty="0">
                <a:solidFill>
                  <a:schemeClr val="tx1"/>
                </a:solidFill>
                <a:latin typeface="+mn-lt"/>
                <a:ea typeface="+mn-ea"/>
                <a:cs typeface="+mn-cs"/>
              </a:rPr>
              <a:t>geprägt erscheint, ist der organisatorische Aspekt weniger auf Bindung als auf</a:t>
            </a:r>
          </a:p>
          <a:p>
            <a:r>
              <a:rPr lang="de-DE" sz="1200" b="0" i="0" u="none" strike="noStrike" kern="1200" baseline="0" dirty="0">
                <a:solidFill>
                  <a:schemeClr val="tx1"/>
                </a:solidFill>
                <a:latin typeface="+mn-lt"/>
                <a:ea typeface="+mn-ea"/>
                <a:cs typeface="+mn-cs"/>
              </a:rPr>
              <a:t>unkomplizierte, </a:t>
            </a:r>
            <a:r>
              <a:rPr lang="de-DE" sz="1200" b="1" i="0" u="none" strike="noStrike" kern="1200" baseline="0" dirty="0">
                <a:solidFill>
                  <a:schemeClr val="tx1"/>
                </a:solidFill>
                <a:latin typeface="+mn-lt"/>
                <a:ea typeface="+mn-ea"/>
                <a:cs typeface="+mn-cs"/>
              </a:rPr>
              <a:t>fluide Ein- und Ausstiege </a:t>
            </a:r>
            <a:r>
              <a:rPr lang="de-DE" sz="1200" b="0" i="0" u="none" strike="noStrike" kern="1200" baseline="0" dirty="0">
                <a:solidFill>
                  <a:schemeClr val="tx1"/>
                </a:solidFill>
                <a:latin typeface="+mn-lt"/>
                <a:ea typeface="+mn-ea"/>
                <a:cs typeface="+mn-cs"/>
              </a:rPr>
              <a:t>ausgerichtet. </a:t>
            </a:r>
          </a:p>
          <a:p>
            <a:endParaRPr lang="de-DE" dirty="0"/>
          </a:p>
          <a:p>
            <a:r>
              <a:rPr lang="de-DE" dirty="0"/>
              <a:t>Verbindlichkeit, die zugleich von überschaubarer Dauer sein kann, mag als Paradoxon erscheinen, ist aber offensichtlich eine Form, wie sich Gemeinschaft in den von jungen Erwachsenen maßgeblich geprägten Ausdrucksformen des Glaubens ereignet. Die Daten lassen zudem erkennen, dass die Initiativen im Durchschnitt seit ungefähr sechs Jahren existieren und sich überwiegend nicht als zeitlich begrenzte Projekte verstehen, sondern auf Dauer hin angelegt sind. So sind nicht die Initiativen selbst von überschaubarer Dauer geprägt, sondern vor allem die Form von Gemeinschaft, die sich in ihnen ereignet. </a:t>
            </a:r>
          </a:p>
          <a:p>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21</a:t>
            </a:fld>
            <a:endParaRPr lang="de-DE"/>
          </a:p>
        </p:txBody>
      </p:sp>
    </p:spTree>
    <p:extLst>
      <p:ext uri="{BB962C8B-B14F-4D97-AF65-F5344CB8AC3E}">
        <p14:creationId xmlns:p14="http://schemas.microsoft.com/office/powerpoint/2010/main" val="419819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Geistliches Leben: eigenständige Ausdrucksformen gesucht! Raum für Entfaltung und Gestaltung.</a:t>
            </a:r>
          </a:p>
          <a:p>
            <a:r>
              <a:rPr lang="de-DE" sz="1200" b="1" i="0" u="none" strike="noStrike" kern="1200" baseline="0" dirty="0">
                <a:solidFill>
                  <a:schemeClr val="tx1"/>
                </a:solidFill>
                <a:latin typeface="+mn-lt"/>
                <a:ea typeface="+mn-ea"/>
                <a:cs typeface="+mn-cs"/>
              </a:rPr>
              <a:t>Gemeinde muss dienlich sein für das persönliche Glaubenserleben. Klarer Bezug zum eigenen Leben! Sonst hat es keine Relevanz.</a:t>
            </a:r>
          </a:p>
          <a:p>
            <a:endParaRPr lang="de-DE" sz="1200" b="1" i="0" u="none" strike="noStrike" kern="1200" baseline="0" dirty="0">
              <a:solidFill>
                <a:schemeClr val="tx1"/>
              </a:solidFill>
              <a:latin typeface="+mn-lt"/>
              <a:ea typeface="+mn-ea"/>
              <a:cs typeface="+mn-cs"/>
            </a:endParaRPr>
          </a:p>
          <a:p>
            <a:r>
              <a:rPr lang="de-DE" dirty="0"/>
              <a:t>Der Aspekt der Öffentlichkeit jeglicher gottesdienstlichen Feier wird neu interpretiert und sowohl mit Orten des Alltagslebens als auch mit der Öffnung des eigenen Zuhauses für andere Menschen verbunden. Öffentlichkeitsarbeit wird zudem ganz selbstverständlich über digitale, insbesondere Soziale Medien gestaltet. Während in Kirchenämtern noch die Sicherheitslücken und Datenschutzverordnungen diskutiert werden, sind die hier untersuchten Ausdrucksformen des Glaubens längst bei </a:t>
            </a:r>
            <a:r>
              <a:rPr lang="de-DE" dirty="0" err="1"/>
              <a:t>Whatsapp</a:t>
            </a:r>
            <a:r>
              <a:rPr lang="de-DE" dirty="0"/>
              <a:t>.</a:t>
            </a:r>
            <a:endParaRPr lang="de-DE" sz="1200" b="1" i="0" u="none" strike="noStrike" kern="1200" baseline="0" dirty="0">
              <a:solidFill>
                <a:schemeClr val="tx1"/>
              </a:solidFill>
              <a:latin typeface="+mn-lt"/>
              <a:ea typeface="+mn-ea"/>
              <a:cs typeface="+mn-cs"/>
            </a:endParaRP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Wichtig: Verständnis von einer Kirche der Vielheit – Es braucht ein nebeneinander-ineinander. (</a:t>
            </a:r>
            <a:r>
              <a:rPr lang="de-DE" sz="1200" b="1" i="0" u="none" strike="noStrike" kern="1200" baseline="0" dirty="0" err="1">
                <a:solidFill>
                  <a:schemeClr val="tx1"/>
                </a:solidFill>
                <a:latin typeface="+mn-lt"/>
                <a:ea typeface="+mn-ea"/>
                <a:cs typeface="+mn-cs"/>
              </a:rPr>
              <a:t>mixed</a:t>
            </a:r>
            <a:r>
              <a:rPr lang="de-DE" sz="1200" b="1" i="0" u="none" strike="noStrike" kern="1200" baseline="0" dirty="0">
                <a:solidFill>
                  <a:schemeClr val="tx1"/>
                </a:solidFill>
                <a:latin typeface="+mn-lt"/>
                <a:ea typeface="+mn-ea"/>
                <a:cs typeface="+mn-cs"/>
              </a:rPr>
              <a:t> </a:t>
            </a:r>
            <a:r>
              <a:rPr lang="de-DE" sz="1200" b="1" i="0" u="none" strike="noStrike" kern="1200" baseline="0" dirty="0" err="1">
                <a:solidFill>
                  <a:schemeClr val="tx1"/>
                </a:solidFill>
                <a:latin typeface="+mn-lt"/>
                <a:ea typeface="+mn-ea"/>
                <a:cs typeface="+mn-cs"/>
              </a:rPr>
              <a:t>economy</a:t>
            </a:r>
            <a:r>
              <a:rPr lang="de-DE" sz="1200" b="1" i="0" u="none" strike="noStrike" kern="1200" baseline="0" dirty="0">
                <a:solidFill>
                  <a:schemeClr val="tx1"/>
                </a:solidFill>
                <a:latin typeface="+mn-lt"/>
                <a:ea typeface="+mn-ea"/>
                <a:cs typeface="+mn-cs"/>
              </a:rPr>
              <a:t>)</a:t>
            </a:r>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22</a:t>
            </a:fld>
            <a:endParaRPr lang="de-DE"/>
          </a:p>
        </p:txBody>
      </p:sp>
    </p:spTree>
    <p:extLst>
      <p:ext uri="{BB962C8B-B14F-4D97-AF65-F5344CB8AC3E}">
        <p14:creationId xmlns:p14="http://schemas.microsoft.com/office/powerpoint/2010/main" val="3936924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Während in der V. KMU nach der Verbundenheit der jungen Generation zur Evangelischen Kirche gefragt wird, könnte man auch andersherum fragen: Wie verbunden erlebt sich die Evangelische Kirche (also diejenigen, die aktuell für die Gestaltung der Evangelischen Kirche in ihren verschiedenen Lebensformen auf unterschiedlichen Ebenen Verantwortung tragen) mit der jungen Generation? Oder auch anders formuliert: Wie relevant ist die Lebenssituation Junge Erwachsene in den Entscheidungen, die in der Evangelischen Kirche aktuell getroffen werden – wie finanzielle Mittel verteilt werden, Personal eingesetzt, Partizipation ermöglicht und die Kommunikation des Evangeliums gestaltet wird? So lässt sich letztlich die Frage stellen, wer für die Entfaltung von Relevanz oder auch Verminderung von Distanz verantwortlich ist. Oder erneut anders formuliert: Was kann die Evangelische Kirche dazu beitragen, dass zwischen der Kirche und jungen Erwachsenen Verbundenheit statt Distanz entsteht?</a:t>
            </a:r>
          </a:p>
        </p:txBody>
      </p:sp>
      <p:sp>
        <p:nvSpPr>
          <p:cNvPr id="4" name="Foliennummernplatzhalter 3"/>
          <p:cNvSpPr>
            <a:spLocks noGrp="1"/>
          </p:cNvSpPr>
          <p:nvPr>
            <p:ph type="sldNum" sz="quarter" idx="5"/>
          </p:nvPr>
        </p:nvSpPr>
        <p:spPr/>
        <p:txBody>
          <a:bodyPr/>
          <a:lstStyle/>
          <a:p>
            <a:fld id="{F8A9E36F-C4A6-4525-B602-BC7E6FF2B453}" type="slidenum">
              <a:rPr lang="de-DE" smtClean="0"/>
              <a:t>23</a:t>
            </a:fld>
            <a:endParaRPr lang="de-DE"/>
          </a:p>
        </p:txBody>
      </p:sp>
    </p:spTree>
    <p:extLst>
      <p:ext uri="{BB962C8B-B14F-4D97-AF65-F5344CB8AC3E}">
        <p14:creationId xmlns:p14="http://schemas.microsoft.com/office/powerpoint/2010/main" val="136011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Klassische Entwicklungspsychologie: Kindheit, Adoleszenz, Erwachsene  (Heiratsalter in den 60ern: 20 Jahre!)</a:t>
            </a:r>
          </a:p>
          <a:p>
            <a:r>
              <a:rPr lang="de-DE" baseline="0" dirty="0"/>
              <a:t>Dann hat sich das mehr und mehr nach hinten verschoben -&gt; Postadoleszenz als verlängerte „Lebensphase Jugend“ zur Persönlichkeitsentwicklung</a:t>
            </a:r>
          </a:p>
          <a:p>
            <a:r>
              <a:rPr lang="de-DE" baseline="0" dirty="0"/>
              <a:t>-&gt; Modell: Ausdehnung der Jugendphase in Kindheit/Erwachsenenalter (nach den 68ern bis so 80er Jahre)</a:t>
            </a:r>
          </a:p>
          <a:p>
            <a:r>
              <a:rPr lang="de-DE" baseline="0" dirty="0"/>
              <a:t>(Altersspanne so bis 25 =KJHG!)</a:t>
            </a:r>
          </a:p>
          <a:p>
            <a:endParaRPr lang="de-DE" baseline="0" dirty="0"/>
          </a:p>
          <a:p>
            <a:r>
              <a:rPr lang="de-DE" baseline="0" dirty="0"/>
              <a:t>Jeffrey </a:t>
            </a:r>
            <a:r>
              <a:rPr lang="de-DE" baseline="0" dirty="0" err="1"/>
              <a:t>Arnett</a:t>
            </a:r>
            <a:r>
              <a:rPr lang="de-DE" baseline="0" dirty="0"/>
              <a:t> (2000): -&gt; Modell: eigene Lebensphase (</a:t>
            </a:r>
            <a:r>
              <a:rPr lang="de-DE" baseline="0" dirty="0" err="1"/>
              <a:t>emerging</a:t>
            </a:r>
            <a:r>
              <a:rPr lang="de-DE" baseline="0" dirty="0"/>
              <a:t> </a:t>
            </a:r>
            <a:r>
              <a:rPr lang="de-DE" baseline="0" dirty="0" err="1"/>
              <a:t>adulthood</a:t>
            </a:r>
            <a:r>
              <a:rPr lang="de-DE" baseline="0" dirty="0"/>
              <a:t>) – Identitätsfindung zwischen Jugendalter und geklärter Familienkonstellation – man empfindet </a:t>
            </a:r>
            <a:r>
              <a:rPr lang="de-DE" baseline="0" dirty="0" err="1"/>
              <a:t>sihc</a:t>
            </a:r>
            <a:r>
              <a:rPr lang="de-DE" baseline="0" dirty="0"/>
              <a:t> nicht mehr als jugendlich, weil man ein paar Aufgaben schon erledigt hat (</a:t>
            </a:r>
            <a:r>
              <a:rPr lang="de-DE" baseline="0" dirty="0" err="1"/>
              <a:t>zB</a:t>
            </a:r>
            <a:r>
              <a:rPr lang="de-DE" baseline="0" dirty="0"/>
              <a:t> Job gefunden) aber auch nicht als etablierter Erwachsener…</a:t>
            </a:r>
          </a:p>
          <a:p>
            <a:r>
              <a:rPr lang="de-DE" baseline="0" dirty="0"/>
              <a:t>Altersspanne so 18-30 Jahre</a:t>
            </a:r>
          </a:p>
          <a:p>
            <a:endParaRPr lang="de-DE" dirty="0"/>
          </a:p>
          <a:p>
            <a:r>
              <a:rPr lang="de-DE" dirty="0"/>
              <a:t>Heute</a:t>
            </a:r>
            <a:r>
              <a:rPr lang="de-DE" baseline="0" dirty="0"/>
              <a:t>: Konglomerat an Übergangskonstellationen (BMFSFJ 15. Kinder und Jugendbericht) , in denen auch zirkuläre Hin- und </a:t>
            </a:r>
            <a:r>
              <a:rPr lang="de-DE" baseline="0" dirty="0" err="1"/>
              <a:t>Herbewegungen</a:t>
            </a:r>
            <a:r>
              <a:rPr lang="de-DE" baseline="0" dirty="0"/>
              <a:t> gemacht werden: Teilübergänge, Rücknahmen von Übergängen, Gleichzeitigkeit jugendlicher und erwachsener Anforderungen… </a:t>
            </a:r>
          </a:p>
          <a:p>
            <a:r>
              <a:rPr lang="de-DE" baseline="0" dirty="0"/>
              <a:t>Arbeiten und zuhause wohnen, dann doch nochmal studieren aber ausziehen und Hausstand gründen mit Partner… -&gt; Stichworte ERSTER Auszug, ERSTER </a:t>
            </a:r>
            <a:r>
              <a:rPr lang="de-DE" baseline="0" dirty="0" err="1"/>
              <a:t>Berufsteinstieg</a:t>
            </a:r>
            <a:r>
              <a:rPr lang="de-DE" baseline="0" dirty="0"/>
              <a:t>, ERSTE Heirat …</a:t>
            </a:r>
          </a:p>
          <a:p>
            <a:r>
              <a:rPr lang="de-DE" b="1" baseline="0" dirty="0"/>
              <a:t>Die Vorstellung, den Entwicklungsstand anhand gelöster Entwicklungsaufgaben zu beschreiben, erscheint auf diesem Hintergrund überholt.</a:t>
            </a:r>
          </a:p>
          <a:p>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latin typeface="+mn-lt"/>
                <a:ea typeface="+mn-ea"/>
                <a:cs typeface="+mn-cs"/>
              </a:rPr>
              <a:t>= Die Verabschiedung von konventionellen sowie linearen Vorstellungen in der Lebenslaufforschung (Hurrelmann: „</a:t>
            </a:r>
            <a:r>
              <a:rPr lang="de-DE" sz="1200" b="1" i="0" u="none" strike="noStrike" kern="1200" baseline="0" dirty="0" err="1">
                <a:solidFill>
                  <a:schemeClr val="tx1"/>
                </a:solidFill>
                <a:latin typeface="+mn-lt"/>
                <a:ea typeface="+mn-ea"/>
                <a:cs typeface="+mn-cs"/>
              </a:rPr>
              <a:t>Entstrukturierung</a:t>
            </a:r>
            <a:r>
              <a:rPr lang="de-DE" sz="1200" b="1" i="0" u="none" strike="noStrike" kern="1200" baseline="0" dirty="0">
                <a:solidFill>
                  <a:schemeClr val="tx1"/>
                </a:solidFill>
                <a:latin typeface="+mn-lt"/>
                <a:ea typeface="+mn-ea"/>
                <a:cs typeface="+mn-cs"/>
              </a:rPr>
              <a:t>“ </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Damit kommt also weder Modell: Ausdehnung der Jugendphase noch Modell: eigene Lebensphase wirklich in Betracht -&gt; neue Definition erforderlich:</a:t>
            </a:r>
          </a:p>
          <a:p>
            <a:r>
              <a:rPr lang="de-DE" sz="1200" b="1" i="0" u="none" strike="noStrike" kern="1200" baseline="0" dirty="0">
                <a:solidFill>
                  <a:schemeClr val="tx1"/>
                </a:solidFill>
                <a:latin typeface="+mn-lt"/>
                <a:ea typeface="+mn-ea"/>
                <a:cs typeface="+mn-cs"/>
              </a:rPr>
              <a:t>„Lebenslage unabgeschlossener Übergänge“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Hurrelmann: Entwicklung einer  beruflichen, familiären-partnerschaftlichen, räumlichen, politischen, </a:t>
            </a:r>
            <a:r>
              <a:rPr lang="de-DE" baseline="0" dirty="0" err="1"/>
              <a:t>önomischen</a:t>
            </a:r>
            <a:r>
              <a:rPr lang="de-DE" baseline="0" dirty="0"/>
              <a:t>, mündig konsumierenden Existenz</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 (noch offen, ob das sich nicht wieder neu strukturiert oder vielleicht für immer so bleibt. Vielleicht gibt es irgendwann gar keine Erwachsenen mehr, wie wir sie kannten) – Rebecca John Klug</a:t>
            </a:r>
          </a:p>
          <a:p>
            <a:r>
              <a:rPr lang="de-DE" sz="1200" b="1" i="0" u="none" strike="noStrike" kern="1200" baseline="0" dirty="0">
                <a:solidFill>
                  <a:schemeClr val="tx1"/>
                </a:solidFill>
                <a:latin typeface="+mn-lt"/>
                <a:ea typeface="+mn-ea"/>
                <a:cs typeface="+mn-cs"/>
              </a:rPr>
              <a:t>Definition: irgendwie ab Schulabschluss </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Quelle: Rebecca John Klug – Kirche und junge Erwachsene im Spannungsfeld. Es lohnt sich, diese Arbeit zu lesen, um eine schöne Zusammenfassung des aktuellen Forschungsstandes zu bekommen!</a:t>
            </a:r>
            <a:endParaRPr lang="de-DE" b="1" baseline="0" dirty="0"/>
          </a:p>
        </p:txBody>
      </p:sp>
      <p:sp>
        <p:nvSpPr>
          <p:cNvPr id="4" name="Foliennummernplatzhalter 3"/>
          <p:cNvSpPr>
            <a:spLocks noGrp="1"/>
          </p:cNvSpPr>
          <p:nvPr>
            <p:ph type="sldNum" sz="quarter" idx="10"/>
          </p:nvPr>
        </p:nvSpPr>
        <p:spPr/>
        <p:txBody>
          <a:bodyPr/>
          <a:lstStyle/>
          <a:p>
            <a:fld id="{F8A9E36F-C4A6-4525-B602-BC7E6FF2B453}" type="slidenum">
              <a:rPr lang="de-DE" smtClean="0"/>
              <a:t>3</a:t>
            </a:fld>
            <a:endParaRPr lang="de-DE"/>
          </a:p>
        </p:txBody>
      </p:sp>
    </p:spTree>
    <p:extLst>
      <p:ext uri="{BB962C8B-B14F-4D97-AF65-F5344CB8AC3E}">
        <p14:creationId xmlns:p14="http://schemas.microsoft.com/office/powerpoint/2010/main" val="137764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Interpretation</a:t>
            </a:r>
            <a:r>
              <a:rPr lang="de-DE" baseline="0" dirty="0"/>
              <a:t> von Sebastian Heilmann (ohne Anspruch auf Vollständigkeit und jetzt vor allem auf die Praxis gerichtet!):</a:t>
            </a:r>
            <a:endParaRPr lang="de-DE" dirty="0"/>
          </a:p>
          <a:p>
            <a:endParaRPr lang="de-DE" dirty="0"/>
          </a:p>
        </p:txBody>
      </p:sp>
      <p:sp>
        <p:nvSpPr>
          <p:cNvPr id="4" name="Foliennummernplatzhalter 3"/>
          <p:cNvSpPr>
            <a:spLocks noGrp="1"/>
          </p:cNvSpPr>
          <p:nvPr>
            <p:ph type="sldNum" sz="quarter" idx="5"/>
          </p:nvPr>
        </p:nvSpPr>
        <p:spPr/>
        <p:txBody>
          <a:bodyPr/>
          <a:lstStyle/>
          <a:p>
            <a:fld id="{F8A9E36F-C4A6-4525-B602-BC7E6FF2B453}" type="slidenum">
              <a:rPr lang="de-DE" smtClean="0"/>
              <a:t>24</a:t>
            </a:fld>
            <a:endParaRPr lang="de-DE"/>
          </a:p>
        </p:txBody>
      </p:sp>
    </p:spTree>
    <p:extLst>
      <p:ext uri="{BB962C8B-B14F-4D97-AF65-F5344CB8AC3E}">
        <p14:creationId xmlns:p14="http://schemas.microsoft.com/office/powerpoint/2010/main" val="2618971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1. Der einzelne</a:t>
            </a:r>
            <a:r>
              <a:rPr lang="de-DE" baseline="0" dirty="0"/>
              <a:t> im Blick. „Sinnsucher“ Wenn er nicht mit seinen Fragen vorkommt, ist es nicht relevant.  Jesus hat ja auch nicht gesagt „ich bin die Antwort“ sondern ich bin der Weg! Die Fragen müssen von existentieller Bedeutung sein. Luther: Wie bekomme ich einen gnädigen Gott? – Interessiert heute keinen mehr. Aber die Frage „Gibt es Gott“ schon mehr. Oder: Was schafft Frieden in mir? Oder: Warum ich (nicht)? Wie werde ich glücklich? Wie gehe ich mit Belastungen um?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Statt Verkündigung eher eine Gemeinsame Suchbewegung.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2. </a:t>
            </a:r>
            <a:r>
              <a:rPr lang="de-DE" baseline="0" dirty="0"/>
              <a:t>Freundschaft/Peer-Beziehung schlägt Gemeindebindung 10 zu 1. und im Freundeskreis spricht man über intimes. Warum duzen wir uns nicht unter Christen? Also zum Einen Raum bieten für gelebte Freundschaft und zum anderen „wo 2 oder 3 (noch nicht in meinem Namen) versammelt sind“ hingehen.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KONTAKT-ARBEIT!</a:t>
            </a:r>
            <a:r>
              <a:rPr lang="de-DE" sz="1800" dirty="0">
                <a:effectLst/>
                <a:latin typeface="Calibri" panose="020F0502020204030204" pitchFamily="34" charset="0"/>
                <a:ea typeface="Calibri" panose="020F0502020204030204" pitchFamily="34" charset="0"/>
                <a:cs typeface="Times New Roman" panose="02020603050405020304" pitchFamily="18" charset="0"/>
              </a:rPr>
              <a:t> -&gt; Beziehung geht vor! -&gt; du musst als Person da sein. Keine Distanz. Die besten Gespräche sind am Küchentisch.</a:t>
            </a: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3. Sind wir einladend und erkennbar in der Lebenswelt? Gestalten wir Gemeinde immer wieder in neuen Formen und auf Zeit? Wie organisieren wir Freiheit?  (Beispiel: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Brot&amp;Zeit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-&gt; Wir müssen dem Erstkontakt viel mehr Gewicht geben! (Beispiel: Geburtstagsbesuche,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Neuzugezogenenstammtisch</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4.</a:t>
            </a:r>
            <a:r>
              <a:rPr lang="de-DE" baseline="0" dirty="0"/>
              <a:t> Emotionale Ansprache und emotionale Bearbeitung . Emotion ist Entscheidungskriterium: positiv wie negativ! (Yoga, Meditation, Lobpreis, Echtheit – aber auch Seelsorge/Coaching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5. Der „etwas andere“ Gottesdienst reicht nicht. Das negative verstaubte Image ist zu mächtig. Der kulturelle Ausdruck muss in diesem Jahrtausend ankommen.– Wie alt sind bitte die Rolling Stones? –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MeshUp</a:t>
            </a:r>
            <a:r>
              <a:rPr lang="de-DE" sz="1800" dirty="0">
                <a:effectLst/>
                <a:latin typeface="Calibri" panose="020F0502020204030204" pitchFamily="34" charset="0"/>
                <a:ea typeface="Calibri" panose="020F0502020204030204" pitchFamily="34" charset="0"/>
                <a:cs typeface="Times New Roman" panose="02020603050405020304" pitchFamily="18" charset="0"/>
              </a:rPr>
              <a:t> Kultur! (Orgel wird seit 50 Jahren im Rock genutzt) – Räume in Gemeindehäusern sind nicht so geil. Auch Jugendraum nicht. -&gt; Jede Wohnung/Café ist liebevoller eingerichtet! </a:t>
            </a: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6. Na wenn sie so selbstwirksam sind, dann können wir richtig was gutes tun. Und sie wollen und können. („Die Welt können wir nicht ändern, aber unseren Stadtteil“) -&gt; und die können ja auch was, haben Berufe oder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Know</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How</a:t>
            </a:r>
            <a:r>
              <a:rPr lang="de-DE" sz="1800" dirty="0">
                <a:effectLst/>
                <a:latin typeface="Calibri" panose="020F0502020204030204" pitchFamily="34" charset="0"/>
                <a:ea typeface="Calibri" panose="020F0502020204030204" pitchFamily="34" charset="0"/>
                <a:cs typeface="Times New Roman" panose="02020603050405020304" pitchFamily="18" charset="0"/>
              </a:rPr>
              <a:t> -&gt; Sie müssen nicht bespaßt werden, sondern bringen sich aktiv ein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-&gt; aber nicht missbrauchen als „Fangnetz“ für Ehrenamtliche!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-&gt; Beispiel: Urban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Gardening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Foliennummernplatzhalter 3"/>
          <p:cNvSpPr>
            <a:spLocks noGrp="1"/>
          </p:cNvSpPr>
          <p:nvPr>
            <p:ph type="sldNum" sz="quarter" idx="10"/>
          </p:nvPr>
        </p:nvSpPr>
        <p:spPr/>
        <p:txBody>
          <a:bodyPr/>
          <a:lstStyle/>
          <a:p>
            <a:fld id="{F8A9E36F-C4A6-4525-B602-BC7E6FF2B453}" type="slidenum">
              <a:rPr lang="de-DE" smtClean="0"/>
              <a:t>25</a:t>
            </a:fld>
            <a:endParaRPr lang="de-DE"/>
          </a:p>
        </p:txBody>
      </p:sp>
    </p:spTree>
    <p:extLst>
      <p:ext uri="{BB962C8B-B14F-4D97-AF65-F5344CB8AC3E}">
        <p14:creationId xmlns:p14="http://schemas.microsoft.com/office/powerpoint/2010/main" val="2190557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Antwort auf Badewannen Theorie. Wenn ich Effekt habe, bin ich nicht  auf die Sozialisation angewiesen. Es geht darum den Menschen</a:t>
            </a:r>
            <a:r>
              <a:rPr lang="de-DE" baseline="0" dirty="0"/>
              <a:t> im Mittelpunkt zu haben. Es geht um eine generelle Transformation der gesamten Kirche.</a:t>
            </a:r>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26</a:t>
            </a:fld>
            <a:endParaRPr lang="de-DE"/>
          </a:p>
        </p:txBody>
      </p:sp>
    </p:spTree>
    <p:extLst>
      <p:ext uri="{BB962C8B-B14F-4D97-AF65-F5344CB8AC3E}">
        <p14:creationId xmlns:p14="http://schemas.microsoft.com/office/powerpoint/2010/main" val="2739616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8A9E36F-C4A6-4525-B602-BC7E6FF2B453}" type="slidenum">
              <a:rPr lang="de-DE" smtClean="0"/>
              <a:t>28</a:t>
            </a:fld>
            <a:endParaRPr lang="de-DE"/>
          </a:p>
        </p:txBody>
      </p:sp>
    </p:spTree>
    <p:extLst>
      <p:ext uri="{BB962C8B-B14F-4D97-AF65-F5344CB8AC3E}">
        <p14:creationId xmlns:p14="http://schemas.microsoft.com/office/powerpoint/2010/main" val="377397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Achtung. Es geht um Soziologische Befunde. Die sind immer „typisiert“ und „vereinfacht“. Natürlich sagt das nichts über den/die Einzelnen aus. Es werden</a:t>
            </a:r>
            <a:r>
              <a:rPr lang="de-DE" baseline="0" dirty="0"/>
              <a:t> Trendlinien </a:t>
            </a:r>
            <a:r>
              <a:rPr lang="de-DE" dirty="0"/>
              <a:t>gebildet.</a:t>
            </a:r>
          </a:p>
          <a:p>
            <a:endParaRPr lang="de-DE" dirty="0">
              <a:latin typeface="Calibri" panose="020F0502020204030204" pitchFamily="34" charset="0"/>
            </a:endParaRPr>
          </a:p>
          <a:p>
            <a:r>
              <a:rPr lang="de-DE" dirty="0">
                <a:latin typeface="Calibri" panose="020F0502020204030204" pitchFamily="34" charset="0"/>
              </a:rPr>
              <a:t>Repräsentative Online-Befragung (N=1000)</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Calibri" panose="020F0502020204030204" pitchFamily="34" charset="0"/>
              </a:rPr>
              <a:t>Es lassen sich keine Anhaltspunkte für Verzerrungen erkennen.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latin typeface="Calibri" panose="020F0502020204030204" pitchFamily="34" charset="0"/>
              </a:rPr>
              <a:t>Qualitative Interviews mit Kirchenmitgliedern, die weder „hochverbunden“ sind, noch die Kirche ablehnen (Stadt/Land)</a:t>
            </a:r>
          </a:p>
          <a:p>
            <a:r>
              <a:rPr lang="de-DE" dirty="0"/>
              <a:t>Das ist für uns deswegen relevant, weil diese Gruppe an Menschen die am leichtesten erreichbare Zielgruppe ist. Sie sind noch nicht ganz</a:t>
            </a:r>
            <a:r>
              <a:rPr lang="de-DE" baseline="0" dirty="0"/>
              <a:t> weg, man käme leichter in Kontakt…</a:t>
            </a:r>
            <a:endParaRPr lang="de-DE"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4</a:t>
            </a:fld>
            <a:endParaRPr lang="de-DE"/>
          </a:p>
        </p:txBody>
      </p:sp>
    </p:spTree>
    <p:extLst>
      <p:ext uri="{BB962C8B-B14F-4D97-AF65-F5344CB8AC3E}">
        <p14:creationId xmlns:p14="http://schemas.microsoft.com/office/powerpoint/2010/main" val="175741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5</a:t>
            </a:fld>
            <a:endParaRPr lang="de-DE"/>
          </a:p>
        </p:txBody>
      </p:sp>
    </p:spTree>
    <p:extLst>
      <p:ext uri="{BB962C8B-B14F-4D97-AF65-F5344CB8AC3E}">
        <p14:creationId xmlns:p14="http://schemas.microsoft.com/office/powerpoint/2010/main" val="369080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Untersuchungen zur Lebenswelt sind deckungsgleich. </a:t>
            </a:r>
          </a:p>
          <a:p>
            <a:pPr marL="228600" indent="-228600">
              <a:buAutoNum type="arabicPeriod"/>
            </a:pPr>
            <a:r>
              <a:rPr lang="de-DE" baseline="0" dirty="0"/>
              <a:t>Digitalisierung verinnerlicht (hybrid: Digitale Welt ergänzt und ist Lebenswelt)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Durch viele Umzüge rückt Familie (und engste Freunde) als stabiler Rückhalt in den Fokus. Keine</a:t>
            </a:r>
            <a:r>
              <a:rPr lang="de-DE" baseline="0" dirty="0"/>
              <a:t> „</a:t>
            </a:r>
            <a:r>
              <a:rPr lang="de-DE" baseline="0" dirty="0" err="1"/>
              <a:t>Rebellion“mehr</a:t>
            </a:r>
            <a:r>
              <a:rPr lang="de-DE" baseline="0" dirty="0"/>
              <a:t>! </a:t>
            </a:r>
            <a:endParaRPr lang="de-DE" dirty="0"/>
          </a:p>
          <a:p>
            <a:pPr marL="228600" indent="-228600">
              <a:buAutoNum type="arabicPeriod"/>
            </a:pPr>
            <a:r>
              <a:rPr lang="de-DE" baseline="0" dirty="0"/>
              <a:t>Die Lebenswelt ist sehr eng. ICH, Familie, Freunde. </a:t>
            </a:r>
          </a:p>
          <a:p>
            <a:pPr marL="228600" indent="-228600">
              <a:buAutoNum type="arabicPeriod"/>
            </a:pPr>
            <a:r>
              <a:rPr lang="de-DE" baseline="0" dirty="0"/>
              <a:t>Postmoderne Werte: Toleranz, Chancengleichheit, Frieden, Umweltschutz…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a:t>Die hohe Selbstwirksamkeitsüberzeugung lässt alles erstrebenswert erscheinen, was man nicht selbst steuern kann: Gesundheit, Familie, Partnerschaft. Entsprechend sind die größten Ängste: Krankheit, Geldsorgen und Verlust eines nahestehenden Menschen.</a:t>
            </a:r>
          </a:p>
          <a:p>
            <a:pPr marL="228600" indent="-228600">
              <a:buAutoNum type="arabicPeriod"/>
            </a:pPr>
            <a:r>
              <a:rPr lang="de-DE" baseline="0" dirty="0"/>
              <a:t>Das Vertrauen in Institutionen (Staat, Kirche, Greenpeace) ist aber nicht mehr da. </a:t>
            </a:r>
          </a:p>
          <a:p>
            <a:r>
              <a:rPr lang="de-DE" baseline="0" dirty="0"/>
              <a:t>Veränderungen in der Gesellschaft muss jeder selbst einleiten. </a:t>
            </a:r>
          </a:p>
        </p:txBody>
      </p:sp>
      <p:sp>
        <p:nvSpPr>
          <p:cNvPr id="4" name="Foliennummernplatzhalter 3"/>
          <p:cNvSpPr>
            <a:spLocks noGrp="1"/>
          </p:cNvSpPr>
          <p:nvPr>
            <p:ph type="sldNum" sz="quarter" idx="10"/>
          </p:nvPr>
        </p:nvSpPr>
        <p:spPr/>
        <p:txBody>
          <a:bodyPr/>
          <a:lstStyle/>
          <a:p>
            <a:fld id="{F8A9E36F-C4A6-4525-B602-BC7E6FF2B453}" type="slidenum">
              <a:rPr lang="de-DE" smtClean="0"/>
              <a:t>6</a:t>
            </a:fld>
            <a:endParaRPr lang="de-DE"/>
          </a:p>
        </p:txBody>
      </p:sp>
    </p:spTree>
    <p:extLst>
      <p:ext uri="{BB962C8B-B14F-4D97-AF65-F5344CB8AC3E}">
        <p14:creationId xmlns:p14="http://schemas.microsoft.com/office/powerpoint/2010/main" val="270561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Glaube muss stark sein und Halt</a:t>
            </a:r>
            <a:r>
              <a:rPr lang="de-DE" baseline="0" dirty="0"/>
              <a:t> geben.</a:t>
            </a:r>
            <a:r>
              <a:rPr lang="de-DE" dirty="0"/>
              <a:t> Es geht dabei</a:t>
            </a:r>
            <a:r>
              <a:rPr lang="de-DE" baseline="0" dirty="0"/>
              <a:t> auch um den Glauben an sich selbst.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Spezifisch christliche Konturen entdeckt man nur bei Menschen aus entsprechendem</a:t>
            </a:r>
            <a:r>
              <a:rPr lang="de-DE" baseline="0" dirty="0"/>
              <a:t> Elternhaus.</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„Über das, was ich glaube entscheide ich selbst“</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Ist losgelöst von der Kirche.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die Hälfte der Befragten betet, die meisten denken „über den Glauben nach“ – Glaube vollzieht sich innen. Darüber reden tun die wenigsten (weil das Umfeld fehlt oder weil es eben Privatsache ist)</a:t>
            </a:r>
            <a:endParaRPr lang="de-DE"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7</a:t>
            </a:fld>
            <a:endParaRPr lang="de-DE"/>
          </a:p>
        </p:txBody>
      </p:sp>
    </p:spTree>
    <p:extLst>
      <p:ext uri="{BB962C8B-B14F-4D97-AF65-F5344CB8AC3E}">
        <p14:creationId xmlns:p14="http://schemas.microsoft.com/office/powerpoint/2010/main" val="270561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Schöne Erinnerungen an Erlebnisse (</a:t>
            </a:r>
            <a:r>
              <a:rPr lang="de-DE" dirty="0" err="1"/>
              <a:t>Konfiarbeit</a:t>
            </a:r>
            <a:r>
              <a:rPr lang="de-DE" dirty="0"/>
              <a:t>). </a:t>
            </a:r>
          </a:p>
          <a:p>
            <a:r>
              <a:rPr lang="de-DE" dirty="0"/>
              <a:t>Begegnung über Weihnachten und Kasualien</a:t>
            </a:r>
            <a:r>
              <a:rPr lang="de-DE" baseline="0" dirty="0"/>
              <a:t> (schön)</a:t>
            </a:r>
          </a:p>
          <a:p>
            <a:r>
              <a:rPr lang="de-DE" baseline="0" dirty="0"/>
              <a:t>Der Kontakt ist abgerissen, weil der Bezug fehlt. Mitgliedschaft wegen Kasualien. </a:t>
            </a:r>
          </a:p>
          <a:p>
            <a:endParaRPr lang="de-DE" baseline="0" dirty="0"/>
          </a:p>
          <a:p>
            <a:r>
              <a:rPr lang="de-DE" baseline="0" dirty="0"/>
              <a:t>Zukunft: typische Forderungen: Homosexualität zulassen, sich für </a:t>
            </a:r>
            <a:r>
              <a:rPr lang="de-DE" baseline="0" dirty="0" err="1"/>
              <a:t>toleranz</a:t>
            </a:r>
            <a:r>
              <a:rPr lang="de-DE" baseline="0" dirty="0"/>
              <a:t> einsetzen, Zusammenhalt, moderner in Erkenntnissen (Sterbehilfe, Abtreibung), offener, interessante Gespräche, Begegnungsstätte für jeden, wo man Kraft tanken kann, sich für andere einsetzen </a:t>
            </a:r>
          </a:p>
          <a:p>
            <a:r>
              <a:rPr lang="de-DE" baseline="0" dirty="0"/>
              <a:t>ABER: </a:t>
            </a:r>
            <a:r>
              <a:rPr lang="de-DE" dirty="0"/>
              <a:t>Es ist schwer, sich für die Zukunft etwas vorzustellen, was momentan keine Rolle spielt.</a:t>
            </a:r>
          </a:p>
        </p:txBody>
      </p:sp>
      <p:sp>
        <p:nvSpPr>
          <p:cNvPr id="4" name="Foliennummernplatzhalter 3"/>
          <p:cNvSpPr>
            <a:spLocks noGrp="1"/>
          </p:cNvSpPr>
          <p:nvPr>
            <p:ph type="sldNum" sz="quarter" idx="10"/>
          </p:nvPr>
        </p:nvSpPr>
        <p:spPr/>
        <p:txBody>
          <a:bodyPr/>
          <a:lstStyle/>
          <a:p>
            <a:fld id="{F8A9E36F-C4A6-4525-B602-BC7E6FF2B453}" type="slidenum">
              <a:rPr lang="de-DE" smtClean="0"/>
              <a:t>8</a:t>
            </a:fld>
            <a:endParaRPr lang="de-DE"/>
          </a:p>
        </p:txBody>
      </p:sp>
    </p:spTree>
    <p:extLst>
      <p:ext uri="{BB962C8B-B14F-4D97-AF65-F5344CB8AC3E}">
        <p14:creationId xmlns:p14="http://schemas.microsoft.com/office/powerpoint/2010/main" val="270561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9</a:t>
            </a:fld>
            <a:endParaRPr lang="de-DE"/>
          </a:p>
        </p:txBody>
      </p:sp>
    </p:spTree>
    <p:extLst>
      <p:ext uri="{BB962C8B-B14F-4D97-AF65-F5344CB8AC3E}">
        <p14:creationId xmlns:p14="http://schemas.microsoft.com/office/powerpoint/2010/main" val="3548807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Kirche so: „die kommen wieder“</a:t>
            </a:r>
          </a:p>
          <a:p>
            <a:r>
              <a:rPr lang="de-DE" dirty="0"/>
              <a:t>Freiburger Studie so: „Nö, die tauchen</a:t>
            </a:r>
            <a:r>
              <a:rPr lang="de-DE" baseline="0" dirty="0"/>
              <a:t> nicht ab, die sind weg</a:t>
            </a:r>
            <a:r>
              <a:rPr lang="de-DE" dirty="0"/>
              <a: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Freiburger Studie: 30% der Männer und 22% der Frauen treten bis zum 30. Lebensjahr aus.</a:t>
            </a:r>
          </a:p>
          <a:p>
            <a:endParaRPr lang="de-DE" dirty="0"/>
          </a:p>
          <a:p>
            <a:r>
              <a:rPr lang="de-DE" dirty="0"/>
              <a:t>Kirche so: „doch wenn sie Kinder haben“</a:t>
            </a:r>
          </a:p>
          <a:p>
            <a:r>
              <a:rPr lang="de-DE" dirty="0"/>
              <a:t>KMU V so: „Nö“</a:t>
            </a:r>
          </a:p>
          <a:p>
            <a:r>
              <a:rPr lang="de-DE" dirty="0"/>
              <a:t>KMU V:</a:t>
            </a:r>
            <a:r>
              <a:rPr lang="de-DE" baseline="0" dirty="0"/>
              <a:t> Taufbereitschaft sinkt (20% der ev. 21-29J- werden Kind nicht taufen und nur die Hälfte gibt an, dass sie religiöse Sozialisation für ihre Kinder wichtig findet (bei 14-19j nur noch 38%)  Deckt sich mit einer Untersuchung zur Taufe (Fendler/Schulz: Nur </a:t>
            </a:r>
            <a:r>
              <a:rPr lang="de-DE" baseline="0" dirty="0" err="1"/>
              <a:t>ca</a:t>
            </a:r>
            <a:r>
              <a:rPr lang="de-DE" baseline="0" dirty="0"/>
              <a:t> die Hälfte will ihr Kind taufen lassen. Rest ist ablehnend oder unsicher)</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 Indifferenz gegenüber Kirche und Religion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de-DE" baseline="0" dirty="0"/>
              <a:t>Kirche so: „doch irgendwann fehlt den Menschen doch was“</a:t>
            </a:r>
          </a:p>
          <a:p>
            <a:r>
              <a:rPr lang="de-DE" baseline="0" dirty="0" err="1"/>
              <a:t>Dekonversionsstudien</a:t>
            </a:r>
            <a:r>
              <a:rPr lang="de-DE" baseline="0" dirty="0"/>
              <a:t> so: „Nö“</a:t>
            </a:r>
          </a:p>
          <a:p>
            <a:r>
              <a:rPr lang="de-DE" baseline="0" dirty="0" err="1"/>
              <a:t>Dekonversionsstudien</a:t>
            </a:r>
            <a:r>
              <a:rPr lang="de-DE" baseline="0" dirty="0"/>
              <a:t>:  Unterschied von Motiven und Anlässen. Motive sind: Es geht um Beziehungsabbrüche, negative Erfahrungen mit Christen/Kirchenpersonen und Glaubensverlust durch „Enge“ (dogmatisch). Auch bei Hochverbundenen. Zieht sich über längere Zeit. (Unterschied von Motiven und Anlässen: Anlässe sind </a:t>
            </a:r>
            <a:r>
              <a:rPr lang="de-DE" baseline="0" dirty="0" err="1"/>
              <a:t>zB</a:t>
            </a:r>
            <a:r>
              <a:rPr lang="de-DE" baseline="0" dirty="0"/>
              <a:t> Ereignisse wie Kindesmissbrauch oder Kirchensteuer oder eben ein Umzug) – daher stimmt </a:t>
            </a:r>
            <a:r>
              <a:rPr lang="de-DE" baseline="0" dirty="0" err="1"/>
              <a:t>badewanne</a:t>
            </a:r>
            <a:r>
              <a:rPr lang="de-DE" baseline="0" dirty="0"/>
              <a:t> eben nicht!</a:t>
            </a:r>
          </a:p>
          <a:p>
            <a:endParaRPr lang="de-DE" baseline="0" dirty="0"/>
          </a:p>
          <a:p>
            <a:r>
              <a:rPr lang="de-DE" baseline="0" dirty="0"/>
              <a:t>Prominentestes Beispiel (bekannt aus dem vorletzten Forschungsfreitag) die Studie des SI EKD (Petra Angela Ahrens). Hat gezeigt: Es sind bereits 50% der jungen Menschen. Damit ist die Freiburger Studie und KMU V bereits deutlich überholt!</a:t>
            </a:r>
          </a:p>
          <a:p>
            <a:r>
              <a:rPr lang="de-DE" baseline="0" dirty="0"/>
              <a:t>Sie unterscheidet zwischen Anlässen und Motiven. Bei den Motiven dominiert ganz klar die fehlende persönliche Bindung: „Ich kann meinen </a:t>
            </a:r>
            <a:r>
              <a:rPr lang="de-DE" baseline="0" dirty="0" err="1"/>
              <a:t>Glauebne</a:t>
            </a:r>
            <a:r>
              <a:rPr lang="de-DE" baseline="0" dirty="0"/>
              <a:t> auch ohne Kirche leben.“ „Ich nutze die Angebote nicht“… und daher spare ich mir natürlich auch die Kirchensteuer (das ist bei den jungen Erwachsenen eher der Anlass) </a:t>
            </a:r>
          </a:p>
          <a:p>
            <a:endParaRPr lang="de-DE" baseline="0" dirty="0"/>
          </a:p>
          <a:p>
            <a:endParaRPr lang="de-DE" baseline="0" dirty="0"/>
          </a:p>
          <a:p>
            <a:endParaRPr lang="de-DE" baseline="0" dirty="0"/>
          </a:p>
          <a:p>
            <a:r>
              <a:rPr lang="de-DE" b="1" baseline="0" dirty="0"/>
              <a:t>Wichtig für uns: </a:t>
            </a:r>
            <a:r>
              <a:rPr lang="de-DE" baseline="0" dirty="0"/>
              <a:t>Junges Erwachsenenalter scheint prägend! </a:t>
            </a:r>
            <a:r>
              <a:rPr lang="de-DE" sz="1200" b="0" i="0" u="none" strike="noStrike" kern="1200" baseline="0" dirty="0">
                <a:solidFill>
                  <a:schemeClr val="tx1"/>
                </a:solidFill>
                <a:latin typeface="+mn-lt"/>
                <a:ea typeface="+mn-ea"/>
                <a:cs typeface="+mn-cs"/>
              </a:rPr>
              <a:t>Das junge Erwachsenenalter ist von diesen Entwicklungen insofern besonders betroffen, dass häufig in dieser Lebenssituation Übergange gestaltet und</a:t>
            </a:r>
          </a:p>
          <a:p>
            <a:r>
              <a:rPr lang="de-DE" sz="1200" b="0" i="0" u="none" strike="noStrike" kern="1200" baseline="0" dirty="0">
                <a:solidFill>
                  <a:schemeClr val="tx1"/>
                </a:solidFill>
                <a:latin typeface="+mn-lt"/>
                <a:ea typeface="+mn-ea"/>
                <a:cs typeface="+mn-cs"/>
              </a:rPr>
              <a:t>somit bisherige Zugehörigkeiten und Prägungen zur Disposition gestellt werden.</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Und es geht nur über relevante Angebote!</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F8A9E36F-C4A6-4525-B602-BC7E6FF2B453}" type="slidenum">
              <a:rPr lang="de-DE" smtClean="0"/>
              <a:t>11</a:t>
            </a:fld>
            <a:endParaRPr lang="de-DE"/>
          </a:p>
        </p:txBody>
      </p:sp>
    </p:spTree>
    <p:extLst>
      <p:ext uri="{BB962C8B-B14F-4D97-AF65-F5344CB8AC3E}">
        <p14:creationId xmlns:p14="http://schemas.microsoft.com/office/powerpoint/2010/main" val="1354237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9" name="Rechteck 18"/>
          <p:cNvSpPr/>
          <p:nvPr userDrawn="1"/>
        </p:nvSpPr>
        <p:spPr>
          <a:xfrm>
            <a:off x="0" y="0"/>
            <a:ext cx="9180512" cy="284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5536" y="573528"/>
            <a:ext cx="7772400" cy="1102519"/>
          </a:xfrm>
        </p:spPr>
        <p:txBody>
          <a:bodyPr/>
          <a:lstStyle/>
          <a:p>
            <a:r>
              <a:rPr lang="de-DE" dirty="0"/>
              <a:t>Titelmasterformat durch Klicken bearbeiten</a:t>
            </a:r>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73" y="2643758"/>
            <a:ext cx="9234085" cy="2869507"/>
          </a:xfrm>
          <a:prstGeom prst="rect">
            <a:avLst/>
          </a:prstGeom>
        </p:spPr>
      </p:pic>
    </p:spTree>
    <p:extLst>
      <p:ext uri="{BB962C8B-B14F-4D97-AF65-F5344CB8AC3E}">
        <p14:creationId xmlns:p14="http://schemas.microsoft.com/office/powerpoint/2010/main" val="265138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78128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57200" y="1329612"/>
            <a:ext cx="8229600" cy="3265010"/>
          </a:xfrm>
          <a:prstGeom prst="rect">
            <a:avLst/>
          </a:prstGeom>
        </p:spPr>
        <p:txBody>
          <a:bodyPr vert="horz" lIns="91440" tIns="45720" rIns="91440" bIns="45720" rtlCol="0">
            <a:normAutofit/>
          </a:bodyPr>
          <a:lstStyle/>
          <a:p>
            <a:pPr lvl="0"/>
            <a:r>
              <a:rPr lang="de-DE" dirty="0"/>
              <a:t> Textmasterformat bearbeiten</a:t>
            </a:r>
          </a:p>
          <a:p>
            <a:pPr lvl="1"/>
            <a:r>
              <a:rPr lang="de-DE" dirty="0"/>
              <a:t> Zweite Ebene</a:t>
            </a:r>
          </a:p>
          <a:p>
            <a:pPr lvl="2"/>
            <a:r>
              <a:rPr lang="de-DE" dirty="0"/>
              <a:t> Dritte Ebene</a:t>
            </a:r>
          </a:p>
          <a:p>
            <a:pPr lvl="3"/>
            <a:r>
              <a:rPr lang="de-DE" dirty="0"/>
              <a:t>Vierte Ebene</a:t>
            </a:r>
          </a:p>
          <a:p>
            <a:pPr lvl="4"/>
            <a:r>
              <a:rPr lang="de-DE" dirty="0"/>
              <a:t>Fünfte Ebene</a:t>
            </a:r>
          </a:p>
        </p:txBody>
      </p:sp>
      <p:sp>
        <p:nvSpPr>
          <p:cNvPr id="10" name="Titelplatzhalter 1"/>
          <p:cNvSpPr txBox="1">
            <a:spLocks/>
          </p:cNvSpPr>
          <p:nvPr userDrawn="1"/>
        </p:nvSpPr>
        <p:spPr>
          <a:xfrm>
            <a:off x="471202" y="4642713"/>
            <a:ext cx="4676863" cy="3053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C6168D"/>
                </a:solidFill>
                <a:latin typeface="+mj-lt"/>
                <a:ea typeface="+mj-ea"/>
                <a:cs typeface="+mj-cs"/>
              </a:defRPr>
            </a:lvl1pPr>
          </a:lstStyle>
          <a:p>
            <a:r>
              <a:rPr lang="de-DE" sz="1200" dirty="0">
                <a:latin typeface="Calibri" panose="020F0502020204030204" pitchFamily="34" charset="0"/>
              </a:rPr>
              <a:t>Sebastian Heilmann </a:t>
            </a:r>
            <a:r>
              <a:rPr lang="de-DE" sz="1200" baseline="0" dirty="0">
                <a:latin typeface="Calibri" panose="020F0502020204030204" pitchFamily="34" charset="0"/>
                <a:sym typeface="Wingdings"/>
              </a:rPr>
              <a:t></a:t>
            </a:r>
            <a:r>
              <a:rPr lang="de-DE" sz="1200" baseline="0" dirty="0">
                <a:latin typeface="Calibri" panose="020F0502020204030204" pitchFamily="34" charset="0"/>
              </a:rPr>
              <a:t> Referent für Konzeption und Innovation</a:t>
            </a:r>
            <a:endParaRPr lang="de-DE" sz="1200" dirty="0">
              <a:latin typeface="Calibri" panose="020F0502020204030204" pitchFamily="34" charset="0"/>
            </a:endParaRPr>
          </a:p>
        </p:txBody>
      </p:sp>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988" y="1066846"/>
            <a:ext cx="9180988" cy="208760"/>
          </a:xfrm>
          <a:prstGeom prst="rect">
            <a:avLst/>
          </a:prstGeom>
        </p:spPr>
      </p:pic>
      <p:pic>
        <p:nvPicPr>
          <p:cNvPr id="4098" name="Picture 2" descr="G:\Corporate Design\Logo\Logo_ej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62140" y="4587974"/>
            <a:ext cx="981395" cy="65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33893"/>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spcBef>
          <a:spcPct val="0"/>
        </a:spcBef>
        <a:buNone/>
        <a:defRPr sz="3600" kern="1200">
          <a:solidFill>
            <a:srgbClr val="C6168D"/>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rgbClr val="672686"/>
        </a:buClr>
        <a:buFont typeface="Wingdings" panose="05000000000000000000" pitchFamily="2" charset="2"/>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7030A0"/>
        </a:buClr>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7030A0"/>
        </a:buClr>
        <a:buFont typeface="Courier New" panose="02070309020205020404" pitchFamily="49" charset="0"/>
        <a:buChar char="o"/>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7030A0"/>
        </a:buClr>
        <a:buFont typeface="Courier New" panose="02070309020205020404" pitchFamily="49" charset="0"/>
        <a:buChar char="o"/>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laubengemeinsam.de/wp-content/uploads/2020/04/01_03_14_Kirche_f%c3%bcr_junge_Menschen.docx.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mi-di.de/magazin/jetzt-mitreden-junge-erwachsene-und-kirche" TargetMode="External"/><Relationship Id="rId5" Type="http://schemas.openxmlformats.org/officeDocument/2006/relationships/hyperlink" Target="https://www.kircheimdialog.de/themen/kid-mit-jungen-erwachsenen" TargetMode="External"/><Relationship Id="rId4" Type="http://schemas.openxmlformats.org/officeDocument/2006/relationships/hyperlink" Target="https://luv-workshop.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627534"/>
            <a:ext cx="7772400" cy="1102519"/>
          </a:xfrm>
        </p:spPr>
        <p:txBody>
          <a:bodyPr/>
          <a:lstStyle/>
          <a:p>
            <a:r>
              <a:rPr lang="de-DE" sz="3200" dirty="0"/>
              <a:t>Junge Erwachsene &amp; Kirche im Spannungsfeld</a:t>
            </a:r>
            <a:br>
              <a:rPr lang="de-DE" sz="3200" dirty="0"/>
            </a:br>
            <a:r>
              <a:rPr lang="de-DE" sz="3200" dirty="0"/>
              <a:t>– ein paar aktuelle Studien und Erkenntnisse</a:t>
            </a:r>
          </a:p>
        </p:txBody>
      </p:sp>
    </p:spTree>
    <p:extLst>
      <p:ext uri="{BB962C8B-B14F-4D97-AF65-F5344CB8AC3E}">
        <p14:creationId xmlns:p14="http://schemas.microsoft.com/office/powerpoint/2010/main" val="93069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Stadionrunde: Studienblitzlichtgewitter</a:t>
            </a:r>
          </a:p>
        </p:txBody>
      </p:sp>
    </p:spTree>
    <p:extLst>
      <p:ext uri="{BB962C8B-B14F-4D97-AF65-F5344CB8AC3E}">
        <p14:creationId xmlns:p14="http://schemas.microsoft.com/office/powerpoint/2010/main" val="278590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Badewannentheorie der Verbundenheit</a:t>
            </a:r>
          </a:p>
        </p:txBody>
      </p:sp>
      <p:sp>
        <p:nvSpPr>
          <p:cNvPr id="4" name="Freihandform 3"/>
          <p:cNvSpPr/>
          <p:nvPr/>
        </p:nvSpPr>
        <p:spPr>
          <a:xfrm>
            <a:off x="107504" y="1966789"/>
            <a:ext cx="9145016" cy="1848657"/>
          </a:xfrm>
          <a:custGeom>
            <a:avLst/>
            <a:gdLst>
              <a:gd name="connsiteX0" fmla="*/ 0 w 8822883"/>
              <a:gd name="connsiteY0" fmla="*/ 166810 h 1848657"/>
              <a:gd name="connsiteX1" fmla="*/ 1360714 w 8822883"/>
              <a:gd name="connsiteY1" fmla="*/ 286553 h 1848657"/>
              <a:gd name="connsiteX2" fmla="*/ 2068286 w 8822883"/>
              <a:gd name="connsiteY2" fmla="*/ 1331581 h 1848657"/>
              <a:gd name="connsiteX3" fmla="*/ 2721428 w 8822883"/>
              <a:gd name="connsiteY3" fmla="*/ 1767010 h 1848657"/>
              <a:gd name="connsiteX4" fmla="*/ 4060371 w 8822883"/>
              <a:gd name="connsiteY4" fmla="*/ 1843210 h 1848657"/>
              <a:gd name="connsiteX5" fmla="*/ 4931228 w 8822883"/>
              <a:gd name="connsiteY5" fmla="*/ 1690810 h 1848657"/>
              <a:gd name="connsiteX6" fmla="*/ 5671457 w 8822883"/>
              <a:gd name="connsiteY6" fmla="*/ 907039 h 1848657"/>
              <a:gd name="connsiteX7" fmla="*/ 6346371 w 8822883"/>
              <a:gd name="connsiteY7" fmla="*/ 395410 h 1848657"/>
              <a:gd name="connsiteX8" fmla="*/ 7565571 w 8822883"/>
              <a:gd name="connsiteY8" fmla="*/ 90610 h 1848657"/>
              <a:gd name="connsiteX9" fmla="*/ 8632371 w 8822883"/>
              <a:gd name="connsiteY9" fmla="*/ 3524 h 1848657"/>
              <a:gd name="connsiteX10" fmla="*/ 8817428 w 8822883"/>
              <a:gd name="connsiteY10" fmla="*/ 25296 h 184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2883" h="1848657">
                <a:moveTo>
                  <a:pt x="0" y="166810"/>
                </a:moveTo>
                <a:cubicBezTo>
                  <a:pt x="508000" y="129617"/>
                  <a:pt x="1016000" y="92425"/>
                  <a:pt x="1360714" y="286553"/>
                </a:cubicBezTo>
                <a:cubicBezTo>
                  <a:pt x="1705428" y="480681"/>
                  <a:pt x="1841500" y="1084838"/>
                  <a:pt x="2068286" y="1331581"/>
                </a:cubicBezTo>
                <a:cubicBezTo>
                  <a:pt x="2295072" y="1578324"/>
                  <a:pt x="2389414" y="1681739"/>
                  <a:pt x="2721428" y="1767010"/>
                </a:cubicBezTo>
                <a:cubicBezTo>
                  <a:pt x="3053442" y="1852281"/>
                  <a:pt x="3692071" y="1855910"/>
                  <a:pt x="4060371" y="1843210"/>
                </a:cubicBezTo>
                <a:cubicBezTo>
                  <a:pt x="4428671" y="1830510"/>
                  <a:pt x="4662714" y="1846838"/>
                  <a:pt x="4931228" y="1690810"/>
                </a:cubicBezTo>
                <a:cubicBezTo>
                  <a:pt x="5199742" y="1534782"/>
                  <a:pt x="5435600" y="1122939"/>
                  <a:pt x="5671457" y="907039"/>
                </a:cubicBezTo>
                <a:cubicBezTo>
                  <a:pt x="5907314" y="691139"/>
                  <a:pt x="6030685" y="531482"/>
                  <a:pt x="6346371" y="395410"/>
                </a:cubicBezTo>
                <a:cubicBezTo>
                  <a:pt x="6662057" y="259339"/>
                  <a:pt x="7184571" y="155924"/>
                  <a:pt x="7565571" y="90610"/>
                </a:cubicBezTo>
                <a:cubicBezTo>
                  <a:pt x="7946571" y="25296"/>
                  <a:pt x="8423728" y="14410"/>
                  <a:pt x="8632371" y="3524"/>
                </a:cubicBezTo>
                <a:cubicBezTo>
                  <a:pt x="8841014" y="-7362"/>
                  <a:pt x="8829221" y="8967"/>
                  <a:pt x="8817428" y="252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0" y="1707654"/>
            <a:ext cx="1224136" cy="369332"/>
          </a:xfrm>
          <a:prstGeom prst="rect">
            <a:avLst/>
          </a:prstGeom>
          <a:noFill/>
        </p:spPr>
        <p:txBody>
          <a:bodyPr wrap="square" rtlCol="0">
            <a:spAutoFit/>
          </a:bodyPr>
          <a:lstStyle/>
          <a:p>
            <a:r>
              <a:rPr lang="de-DE" dirty="0"/>
              <a:t>Kindheit</a:t>
            </a:r>
          </a:p>
        </p:txBody>
      </p:sp>
      <p:sp>
        <p:nvSpPr>
          <p:cNvPr id="6" name="Textfeld 5"/>
          <p:cNvSpPr txBox="1"/>
          <p:nvPr/>
        </p:nvSpPr>
        <p:spPr>
          <a:xfrm>
            <a:off x="6559152" y="1430655"/>
            <a:ext cx="2699792" cy="646331"/>
          </a:xfrm>
          <a:prstGeom prst="rect">
            <a:avLst/>
          </a:prstGeom>
          <a:noFill/>
        </p:spPr>
        <p:txBody>
          <a:bodyPr wrap="square" rtlCol="0">
            <a:spAutoFit/>
          </a:bodyPr>
          <a:lstStyle/>
          <a:p>
            <a:r>
              <a:rPr lang="de-DE" dirty="0">
                <a:solidFill>
                  <a:srgbClr val="0070C0"/>
                </a:solidFill>
              </a:rPr>
              <a:t>„Mit dem Alter kommt der Psalter“</a:t>
            </a:r>
          </a:p>
        </p:txBody>
      </p:sp>
      <p:sp>
        <p:nvSpPr>
          <p:cNvPr id="7" name="Textfeld 6"/>
          <p:cNvSpPr txBox="1"/>
          <p:nvPr/>
        </p:nvSpPr>
        <p:spPr>
          <a:xfrm>
            <a:off x="5940152" y="2891117"/>
            <a:ext cx="2664296" cy="923330"/>
          </a:xfrm>
          <a:prstGeom prst="rect">
            <a:avLst/>
          </a:prstGeom>
          <a:noFill/>
        </p:spPr>
        <p:txBody>
          <a:bodyPr wrap="square" rtlCol="0">
            <a:spAutoFit/>
          </a:bodyPr>
          <a:lstStyle/>
          <a:p>
            <a:r>
              <a:rPr lang="de-DE" dirty="0">
                <a:solidFill>
                  <a:schemeClr val="accent2">
                    <a:lumMod val="75000"/>
                  </a:schemeClr>
                </a:solidFill>
              </a:rPr>
              <a:t>„Spätestens mit der Familiengründung kommen sie wieder“</a:t>
            </a:r>
          </a:p>
        </p:txBody>
      </p:sp>
      <p:sp>
        <p:nvSpPr>
          <p:cNvPr id="8" name="Textfeld 7"/>
          <p:cNvSpPr txBox="1"/>
          <p:nvPr/>
        </p:nvSpPr>
        <p:spPr>
          <a:xfrm>
            <a:off x="843642" y="2521785"/>
            <a:ext cx="1224136" cy="369332"/>
          </a:xfrm>
          <a:prstGeom prst="rect">
            <a:avLst/>
          </a:prstGeom>
          <a:noFill/>
        </p:spPr>
        <p:txBody>
          <a:bodyPr wrap="square" rtlCol="0">
            <a:spAutoFit/>
          </a:bodyPr>
          <a:lstStyle/>
          <a:p>
            <a:r>
              <a:rPr lang="de-DE" dirty="0"/>
              <a:t>Jugend</a:t>
            </a:r>
          </a:p>
        </p:txBody>
      </p:sp>
      <p:sp>
        <p:nvSpPr>
          <p:cNvPr id="9" name="Textfeld 8"/>
          <p:cNvSpPr txBox="1"/>
          <p:nvPr/>
        </p:nvSpPr>
        <p:spPr>
          <a:xfrm>
            <a:off x="2555877" y="3815446"/>
            <a:ext cx="3584342" cy="646331"/>
          </a:xfrm>
          <a:prstGeom prst="rect">
            <a:avLst/>
          </a:prstGeom>
          <a:noFill/>
        </p:spPr>
        <p:txBody>
          <a:bodyPr wrap="square" rtlCol="0">
            <a:spAutoFit/>
          </a:bodyPr>
          <a:lstStyle/>
          <a:p>
            <a:r>
              <a:rPr lang="de-DE" dirty="0">
                <a:solidFill>
                  <a:schemeClr val="accent6">
                    <a:lumMod val="75000"/>
                  </a:schemeClr>
                </a:solidFill>
              </a:rPr>
              <a:t>„die tauchen in dieser Lebensphase halt mal ab“</a:t>
            </a:r>
          </a:p>
        </p:txBody>
      </p:sp>
      <p:pic>
        <p:nvPicPr>
          <p:cNvPr id="10" name="Picture 5" descr="C:\Users\sheilman\Documents\ELKB Cloud\05 Studien\2019 Kirche im Umbruch -Freiburger Studie Kirchenaustritte\Freiburger Stud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05" y="1036314"/>
            <a:ext cx="2140970" cy="2780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7" descr="C:\Users\sheilman\Documents\ELKB Cloud\05 Studien\2014 Engagement und Indifferent - KMU V\cover ekd kmu 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1443383"/>
            <a:ext cx="2293805" cy="289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2308057"/>
            <a:ext cx="2699742" cy="2835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1309" y="991321"/>
            <a:ext cx="2132607" cy="2986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1574" y="1122342"/>
            <a:ext cx="1810567" cy="2798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rafik 2">
            <a:extLst>
              <a:ext uri="{FF2B5EF4-FFF2-40B4-BE49-F238E27FC236}">
                <a16:creationId xmlns:a16="http://schemas.microsoft.com/office/drawing/2014/main" id="{E4A1D42B-E614-95A4-A27C-49CED588EC3A}"/>
              </a:ext>
            </a:extLst>
          </p:cNvPr>
          <p:cNvPicPr>
            <a:picLocks noChangeAspect="1"/>
          </p:cNvPicPr>
          <p:nvPr/>
        </p:nvPicPr>
        <p:blipFill>
          <a:blip r:embed="rId8"/>
          <a:stretch>
            <a:fillRect/>
          </a:stretch>
        </p:blipFill>
        <p:spPr>
          <a:xfrm>
            <a:off x="1471782" y="2073041"/>
            <a:ext cx="1958025" cy="2779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67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additive="base">
                                        <p:cTn id="31" dur="500" fill="hold"/>
                                        <p:tgtEl>
                                          <p:spTgt spid="3074"/>
                                        </p:tgtEl>
                                        <p:attrNameLst>
                                          <p:attrName>ppt_x</p:attrName>
                                        </p:attrNameLst>
                                      </p:cBhvr>
                                      <p:tavLst>
                                        <p:tav tm="0">
                                          <p:val>
                                            <p:strVal val="#ppt_x"/>
                                          </p:val>
                                        </p:tav>
                                        <p:tav tm="100000">
                                          <p:val>
                                            <p:strVal val="#ppt_x"/>
                                          </p:val>
                                        </p:tav>
                                      </p:tavLst>
                                    </p:anim>
                                    <p:anim calcmode="lin" valueType="num">
                                      <p:cBhvr additive="base">
                                        <p:cTn id="3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glauben religiöse junge Erwachsene?</a:t>
            </a:r>
          </a:p>
        </p:txBody>
      </p:sp>
      <p:sp>
        <p:nvSpPr>
          <p:cNvPr id="3" name="Inhaltsplatzhalter 2"/>
          <p:cNvSpPr>
            <a:spLocks noGrp="1"/>
          </p:cNvSpPr>
          <p:nvPr>
            <p:ph idx="1"/>
          </p:nvPr>
        </p:nvSpPr>
        <p:spPr>
          <a:xfrm>
            <a:off x="2843808" y="1329612"/>
            <a:ext cx="5842992" cy="3265010"/>
          </a:xfrm>
        </p:spPr>
        <p:txBody>
          <a:bodyPr>
            <a:normAutofit fontScale="92500" lnSpcReduction="10000"/>
          </a:bodyPr>
          <a:lstStyle/>
          <a:p>
            <a:r>
              <a:rPr lang="de-DE" dirty="0"/>
              <a:t>Emotionalisierung von Religiosität</a:t>
            </a:r>
          </a:p>
          <a:p>
            <a:r>
              <a:rPr lang="de-DE" dirty="0"/>
              <a:t>Wunsch nach tiefer Beziehung untereinander</a:t>
            </a:r>
          </a:p>
          <a:p>
            <a:r>
              <a:rPr lang="de-DE" dirty="0"/>
              <a:t>Erlebnisorientierung, Subjektorientierung, mit leichtem Hedonismus – wie alle anderen „normalen“ jungen Erwachsenen</a:t>
            </a:r>
          </a:p>
        </p:txBody>
      </p:sp>
      <p:pic>
        <p:nvPicPr>
          <p:cNvPr id="1028" name="Picture 4" descr="C:\Users\sheilman\Documents\ELKB Cloud\05 Studien\2018 empirica Jugendstudie - Generation Lobpreis\Generation Lobpreis 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81125"/>
            <a:ext cx="2259965" cy="321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6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Gottesbild: Zustimmung zu Gottesbildern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03290154"/>
              </p:ext>
            </p:extLst>
          </p:nvPr>
        </p:nvGraphicFramePr>
        <p:xfrm>
          <a:off x="323528" y="1347614"/>
          <a:ext cx="9468544" cy="3263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557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Gottesbild</a:t>
            </a:r>
          </a:p>
        </p:txBody>
      </p:sp>
      <p:sp>
        <p:nvSpPr>
          <p:cNvPr id="3" name="Inhaltsplatzhalter 2"/>
          <p:cNvSpPr>
            <a:spLocks noGrp="1"/>
          </p:cNvSpPr>
          <p:nvPr>
            <p:ph idx="1"/>
          </p:nvPr>
        </p:nvSpPr>
        <p:spPr/>
        <p:txBody>
          <a:bodyPr>
            <a:normAutofit fontScale="92500" lnSpcReduction="20000"/>
          </a:bodyPr>
          <a:lstStyle/>
          <a:p>
            <a:r>
              <a:rPr lang="de-DE" dirty="0"/>
              <a:t>Es gibt eine Wertesynthese zwischen Prädestination (81% Zustimmung) und Freiem Willen (87% Zustimmung)</a:t>
            </a:r>
          </a:p>
          <a:p>
            <a:r>
              <a:rPr lang="de-DE" dirty="0"/>
              <a:t>Positives</a:t>
            </a:r>
            <a:r>
              <a:rPr lang="de-DE" b="1" dirty="0"/>
              <a:t> Gottesbild zwischen </a:t>
            </a:r>
          </a:p>
          <a:p>
            <a:pPr lvl="1"/>
            <a:r>
              <a:rPr lang="de-DE" b="1" dirty="0"/>
              <a:t>göttlichem Butler, </a:t>
            </a:r>
          </a:p>
          <a:p>
            <a:pPr lvl="2"/>
            <a:r>
              <a:rPr lang="de-DE" dirty="0"/>
              <a:t>der Probleme löst und Wünsche erfüllt,</a:t>
            </a:r>
          </a:p>
          <a:p>
            <a:pPr lvl="1"/>
            <a:r>
              <a:rPr lang="de-DE" dirty="0"/>
              <a:t>und </a:t>
            </a:r>
            <a:r>
              <a:rPr lang="de-DE" b="1" dirty="0"/>
              <a:t>kosmischen Therapeuten</a:t>
            </a:r>
            <a:r>
              <a:rPr lang="de-DE" dirty="0"/>
              <a:t>, </a:t>
            </a:r>
          </a:p>
          <a:p>
            <a:pPr lvl="2"/>
            <a:r>
              <a:rPr lang="de-DE" dirty="0"/>
              <a:t>der liebt, zuhört und tröstet.</a:t>
            </a:r>
          </a:p>
        </p:txBody>
      </p:sp>
    </p:spTree>
    <p:extLst>
      <p:ext uri="{BB962C8B-B14F-4D97-AF65-F5344CB8AC3E}">
        <p14:creationId xmlns:p14="http://schemas.microsoft.com/office/powerpoint/2010/main" val="238778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Bibelverständnis</a:t>
            </a:r>
          </a:p>
        </p:txBody>
      </p:sp>
      <p:graphicFrame>
        <p:nvGraphicFramePr>
          <p:cNvPr id="4" name="Inhaltsplatzhalter 3"/>
          <p:cNvGraphicFramePr>
            <a:graphicFrameLocks noGrp="1"/>
          </p:cNvGraphicFramePr>
          <p:nvPr>
            <p:ph idx="1"/>
          </p:nvPr>
        </p:nvGraphicFramePr>
        <p:xfrm>
          <a:off x="395536" y="1275606"/>
          <a:ext cx="5184576"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5580113" y="1347614"/>
            <a:ext cx="3240360" cy="3139321"/>
          </a:xfrm>
          <a:prstGeom prst="rect">
            <a:avLst/>
          </a:prstGeom>
          <a:noFill/>
        </p:spPr>
        <p:txBody>
          <a:bodyPr wrap="square" rtlCol="0">
            <a:spAutoFit/>
          </a:bodyPr>
          <a:lstStyle/>
          <a:p>
            <a:r>
              <a:rPr lang="de-DE" dirty="0"/>
              <a:t>Vergleicht man die Befunde mit der EKD- Mitgliedschafts-untersuchung (KMU V) ergibt sich ein spannendes Bild: Ein klassisches evangelikales Bibelverständnis ist unter hochreligiösen Jugendlichen noch weniger verbreitet als unter den Kirchenmitgliedern.</a:t>
            </a:r>
          </a:p>
          <a:p>
            <a:endParaRPr lang="de-DE" dirty="0"/>
          </a:p>
          <a:p>
            <a:endParaRPr lang="de-DE" dirty="0"/>
          </a:p>
        </p:txBody>
      </p:sp>
    </p:spTree>
    <p:extLst>
      <p:ext uri="{BB962C8B-B14F-4D97-AF65-F5344CB8AC3E}">
        <p14:creationId xmlns:p14="http://schemas.microsoft.com/office/powerpoint/2010/main" val="320688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Glaubenspraxis</a:t>
            </a:r>
          </a:p>
        </p:txBody>
      </p:sp>
      <p:graphicFrame>
        <p:nvGraphicFramePr>
          <p:cNvPr id="4" name="Inhaltsplatzhalter 3"/>
          <p:cNvGraphicFramePr>
            <a:graphicFrameLocks noGrp="1"/>
          </p:cNvGraphicFramePr>
          <p:nvPr>
            <p:ph idx="1"/>
          </p:nvPr>
        </p:nvGraphicFramePr>
        <p:xfrm>
          <a:off x="0" y="1330325"/>
          <a:ext cx="9036496" cy="326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927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Einstellung zur Kirche	</a:t>
            </a:r>
          </a:p>
        </p:txBody>
      </p:sp>
      <p:sp>
        <p:nvSpPr>
          <p:cNvPr id="3" name="Inhaltsplatzhalter 2"/>
          <p:cNvSpPr>
            <a:spLocks noGrp="1"/>
          </p:cNvSpPr>
          <p:nvPr>
            <p:ph idx="1"/>
          </p:nvPr>
        </p:nvSpPr>
        <p:spPr/>
        <p:txBody>
          <a:bodyPr>
            <a:normAutofit fontScale="70000" lnSpcReduction="20000"/>
          </a:bodyPr>
          <a:lstStyle/>
          <a:p>
            <a:r>
              <a:rPr lang="de-DE" dirty="0"/>
              <a:t>Jugendliche trennen zwischen formaler und emotionaler Zugehörigkeit. Sie haben kein Problem damit die Gemeinde nach Situation zu wechseln (z.B. wegen Freunden).</a:t>
            </a:r>
          </a:p>
          <a:p>
            <a:r>
              <a:rPr lang="de-DE" dirty="0"/>
              <a:t>Mit der Ev. Kirche besteht eine höhere Verbundenheit </a:t>
            </a:r>
          </a:p>
          <a:p>
            <a:r>
              <a:rPr lang="de-DE" dirty="0"/>
              <a:t>Man möchte den Gemeinden </a:t>
            </a:r>
            <a:r>
              <a:rPr lang="de-DE" dirty="0" err="1"/>
              <a:t>abspüren</a:t>
            </a:r>
            <a:r>
              <a:rPr lang="de-DE" dirty="0"/>
              <a:t>, dass hier Glaube authentisch gelebt wird.</a:t>
            </a:r>
          </a:p>
          <a:p>
            <a:r>
              <a:rPr lang="de-DE" dirty="0"/>
              <a:t>Hauptgründe für guten Gemeindebezug: </a:t>
            </a:r>
          </a:p>
          <a:p>
            <a:pPr lvl="1"/>
            <a:r>
              <a:rPr lang="de-DE" dirty="0"/>
              <a:t>Beziehungen (Ich treffe Freunde in Gemeinde)</a:t>
            </a:r>
          </a:p>
          <a:p>
            <a:pPr lvl="1"/>
            <a:r>
              <a:rPr lang="de-DE" dirty="0"/>
              <a:t>Emotional (Ich fühle mich wohl, werde unterstützt)</a:t>
            </a:r>
          </a:p>
          <a:p>
            <a:pPr lvl="1"/>
            <a:r>
              <a:rPr lang="de-DE" dirty="0"/>
              <a:t>Partizipation (Ich kann mich beteiligen)</a:t>
            </a:r>
          </a:p>
          <a:p>
            <a:endParaRPr lang="de-DE" dirty="0"/>
          </a:p>
          <a:p>
            <a:endParaRPr lang="de-DE" dirty="0"/>
          </a:p>
        </p:txBody>
      </p:sp>
    </p:spTree>
    <p:extLst>
      <p:ext uri="{BB962C8B-B14F-4D97-AF65-F5344CB8AC3E}">
        <p14:creationId xmlns:p14="http://schemas.microsoft.com/office/powerpoint/2010/main" val="96409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D0427-4513-2F32-ED93-DE22A6D22715}"/>
              </a:ext>
            </a:extLst>
          </p:cNvPr>
          <p:cNvSpPr>
            <a:spLocks noGrp="1"/>
          </p:cNvSpPr>
          <p:nvPr>
            <p:ph type="title"/>
          </p:nvPr>
        </p:nvSpPr>
        <p:spPr>
          <a:xfrm>
            <a:off x="3779912" y="2427734"/>
            <a:ext cx="4978896" cy="857250"/>
          </a:xfrm>
        </p:spPr>
        <p:txBody>
          <a:bodyPr/>
          <a:lstStyle/>
          <a:p>
            <a:r>
              <a:rPr lang="de-DE" sz="3200" dirty="0"/>
              <a:t>Gibt es durch junge Erwachsene maßgeblich geprägte Ausdrucksweisen des christlichen Glaubens mit ekklesiologischer Qualität?</a:t>
            </a:r>
          </a:p>
        </p:txBody>
      </p:sp>
      <p:pic>
        <p:nvPicPr>
          <p:cNvPr id="4" name="Picture 3" descr="C:\Users\sheilman\Documents\ELKB Cloud\06 Themen Material\Junge Erwachsene\Kirche und junge Erwachsene im Spannungsfeld cover.JPG">
            <a:extLst>
              <a:ext uri="{FF2B5EF4-FFF2-40B4-BE49-F238E27FC236}">
                <a16:creationId xmlns:a16="http://schemas.microsoft.com/office/drawing/2014/main" id="{F31ADF0E-3FE4-CCF1-F987-EBFEEFB200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8167"/>
            <a:ext cx="2880320" cy="433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34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83AC4-B202-C05B-D768-280EA3E77FDF}"/>
              </a:ext>
            </a:extLst>
          </p:cNvPr>
          <p:cNvSpPr>
            <a:spLocks noGrp="1"/>
          </p:cNvSpPr>
          <p:nvPr>
            <p:ph type="title"/>
          </p:nvPr>
        </p:nvSpPr>
        <p:spPr/>
        <p:txBody>
          <a:bodyPr/>
          <a:lstStyle/>
          <a:p>
            <a:r>
              <a:rPr lang="de-DE" dirty="0"/>
              <a:t>In der Postmoderne…</a:t>
            </a:r>
          </a:p>
        </p:txBody>
      </p:sp>
      <p:sp>
        <p:nvSpPr>
          <p:cNvPr id="3" name="Inhaltsplatzhalter 2">
            <a:extLst>
              <a:ext uri="{FF2B5EF4-FFF2-40B4-BE49-F238E27FC236}">
                <a16:creationId xmlns:a16="http://schemas.microsoft.com/office/drawing/2014/main" id="{D740F639-1035-1BE7-5FB9-D1B794858A89}"/>
              </a:ext>
            </a:extLst>
          </p:cNvPr>
          <p:cNvSpPr>
            <a:spLocks noGrp="1"/>
          </p:cNvSpPr>
          <p:nvPr>
            <p:ph idx="1"/>
          </p:nvPr>
        </p:nvSpPr>
        <p:spPr>
          <a:xfrm>
            <a:off x="2699792" y="1329612"/>
            <a:ext cx="5987008" cy="3265010"/>
          </a:xfrm>
        </p:spPr>
        <p:txBody>
          <a:bodyPr/>
          <a:lstStyle/>
          <a:p>
            <a:r>
              <a:rPr lang="de-DE" dirty="0"/>
              <a:t>Optionsvielfalt </a:t>
            </a:r>
            <a:r>
              <a:rPr lang="de-DE" b="1" dirty="0"/>
              <a:t>innerhalb</a:t>
            </a:r>
            <a:r>
              <a:rPr lang="de-DE" dirty="0"/>
              <a:t> der religiösen Formen und Organisationen</a:t>
            </a:r>
          </a:p>
          <a:p>
            <a:r>
              <a:rPr lang="de-DE" dirty="0"/>
              <a:t>Religiosität ist </a:t>
            </a:r>
            <a:r>
              <a:rPr lang="de-DE" b="1" dirty="0"/>
              <a:t>selbst</a:t>
            </a:r>
            <a:r>
              <a:rPr lang="de-DE" dirty="0"/>
              <a:t> eine Option neben Areligiosität geworden</a:t>
            </a:r>
          </a:p>
        </p:txBody>
      </p:sp>
      <p:pic>
        <p:nvPicPr>
          <p:cNvPr id="4" name="Picture 3" descr="C:\Users\sheilman\Documents\ELKB Cloud\06 Themen Material\Junge Erwachsene\Kirche und junge Erwachsene im Spannungsfeld cover.JPG">
            <a:extLst>
              <a:ext uri="{FF2B5EF4-FFF2-40B4-BE49-F238E27FC236}">
                <a16:creationId xmlns:a16="http://schemas.microsoft.com/office/drawing/2014/main" id="{E53E15EB-58A7-65BD-45CE-0CAAAB0D56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324212"/>
            <a:ext cx="2085214" cy="313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81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Sportliches Programm für heute</a:t>
            </a:r>
          </a:p>
        </p:txBody>
      </p:sp>
      <p:sp>
        <p:nvSpPr>
          <p:cNvPr id="3" name="Inhaltsplatzhalter 2"/>
          <p:cNvSpPr>
            <a:spLocks noGrp="1"/>
          </p:cNvSpPr>
          <p:nvPr>
            <p:ph idx="1"/>
          </p:nvPr>
        </p:nvSpPr>
        <p:spPr/>
        <p:txBody>
          <a:bodyPr>
            <a:normAutofit fontScale="92500" lnSpcReduction="20000"/>
          </a:bodyPr>
          <a:lstStyle/>
          <a:p>
            <a:r>
              <a:rPr lang="de-DE" dirty="0"/>
              <a:t>Aufwärmen: Junge Erwachsene im Wandel</a:t>
            </a:r>
          </a:p>
          <a:p>
            <a:r>
              <a:rPr lang="de-DE" dirty="0"/>
              <a:t>Dreisprung: Lebenswelt – Glaube – Kirche </a:t>
            </a:r>
          </a:p>
          <a:p>
            <a:pPr lvl="1"/>
            <a:r>
              <a:rPr lang="de-DE" sz="2000" dirty="0"/>
              <a:t>EKD Studie (19- bis 27-Jährige), 2018</a:t>
            </a:r>
          </a:p>
          <a:p>
            <a:r>
              <a:rPr lang="de-DE" dirty="0"/>
              <a:t>Stadionrunde: Studienblitzlichtgewitter </a:t>
            </a:r>
          </a:p>
          <a:p>
            <a:pPr lvl="1"/>
            <a:r>
              <a:rPr lang="de-DE" sz="2200" dirty="0"/>
              <a:t>Aktuelles rund um „Kirchenbindung“ und „Kirchenaustritt“</a:t>
            </a:r>
          </a:p>
          <a:p>
            <a:pPr lvl="1"/>
            <a:r>
              <a:rPr lang="de-DE" sz="2200" dirty="0" err="1"/>
              <a:t>Empirica</a:t>
            </a:r>
            <a:r>
              <a:rPr lang="de-DE" sz="2200" dirty="0"/>
              <a:t> Studie: „Generation Lobpreis und die Zukunft der Kirche“</a:t>
            </a:r>
          </a:p>
          <a:p>
            <a:pPr lvl="1"/>
            <a:r>
              <a:rPr lang="de-DE" sz="2200" dirty="0"/>
              <a:t>Dissertation: „Kirche und junge Erwachsene im Spannungsfeld“</a:t>
            </a:r>
          </a:p>
          <a:p>
            <a:r>
              <a:rPr lang="de-DE" dirty="0"/>
              <a:t>Endspurt: praktisch-theologische Konsequenzen</a:t>
            </a:r>
          </a:p>
        </p:txBody>
      </p:sp>
    </p:spTree>
    <p:extLst>
      <p:ext uri="{BB962C8B-B14F-4D97-AF65-F5344CB8AC3E}">
        <p14:creationId xmlns:p14="http://schemas.microsoft.com/office/powerpoint/2010/main" val="143814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144BB-5175-D810-DD80-741323698E7F}"/>
              </a:ext>
            </a:extLst>
          </p:cNvPr>
          <p:cNvSpPr>
            <a:spLocks noGrp="1"/>
          </p:cNvSpPr>
          <p:nvPr>
            <p:ph type="title"/>
          </p:nvPr>
        </p:nvSpPr>
        <p:spPr/>
        <p:txBody>
          <a:bodyPr/>
          <a:lstStyle/>
          <a:p>
            <a:r>
              <a:rPr lang="de-DE" dirty="0"/>
              <a:t>Die </a:t>
            </a:r>
            <a:r>
              <a:rPr lang="de-DE" dirty="0" err="1"/>
              <a:t>Ekklesiomatrix</a:t>
            </a:r>
            <a:r>
              <a:rPr lang="de-DE" dirty="0"/>
              <a:t> </a:t>
            </a:r>
            <a:r>
              <a:rPr lang="de-DE" sz="1800" dirty="0"/>
              <a:t>(nach Rebecca John Klug)</a:t>
            </a:r>
            <a:endParaRPr lang="de-DE" dirty="0"/>
          </a:p>
        </p:txBody>
      </p:sp>
      <p:graphicFrame>
        <p:nvGraphicFramePr>
          <p:cNvPr id="4" name="Inhaltsplatzhalter 3">
            <a:extLst>
              <a:ext uri="{FF2B5EF4-FFF2-40B4-BE49-F238E27FC236}">
                <a16:creationId xmlns:a16="http://schemas.microsoft.com/office/drawing/2014/main" id="{589203DA-275F-B792-F229-3EADC97A2FD3}"/>
              </a:ext>
            </a:extLst>
          </p:cNvPr>
          <p:cNvGraphicFramePr>
            <a:graphicFrameLocks noGrp="1"/>
          </p:cNvGraphicFramePr>
          <p:nvPr>
            <p:ph idx="1"/>
            <p:extLst>
              <p:ext uri="{D42A27DB-BD31-4B8C-83A1-F6EECF244321}">
                <p14:modId xmlns:p14="http://schemas.microsoft.com/office/powerpoint/2010/main" val="123367519"/>
              </p:ext>
            </p:extLst>
          </p:nvPr>
        </p:nvGraphicFramePr>
        <p:xfrm>
          <a:off x="457200" y="1330325"/>
          <a:ext cx="8229600"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1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D0427-4513-2F32-ED93-DE22A6D22715}"/>
              </a:ext>
            </a:extLst>
          </p:cNvPr>
          <p:cNvSpPr>
            <a:spLocks noGrp="1"/>
          </p:cNvSpPr>
          <p:nvPr>
            <p:ph type="title"/>
          </p:nvPr>
        </p:nvSpPr>
        <p:spPr/>
        <p:txBody>
          <a:bodyPr/>
          <a:lstStyle/>
          <a:p>
            <a:r>
              <a:rPr lang="de-DE" sz="3200" dirty="0"/>
              <a:t>Statt neuer Dimensionen des Gemeindebegriffs eine neue Organisationslogik</a:t>
            </a:r>
          </a:p>
        </p:txBody>
      </p:sp>
      <p:sp>
        <p:nvSpPr>
          <p:cNvPr id="3" name="Inhaltsplatzhalter 2">
            <a:extLst>
              <a:ext uri="{FF2B5EF4-FFF2-40B4-BE49-F238E27FC236}">
                <a16:creationId xmlns:a16="http://schemas.microsoft.com/office/drawing/2014/main" id="{8AB48DF6-C028-B57A-0935-C9BD401A806A}"/>
              </a:ext>
            </a:extLst>
          </p:cNvPr>
          <p:cNvSpPr>
            <a:spLocks noGrp="1"/>
          </p:cNvSpPr>
          <p:nvPr>
            <p:ph idx="1"/>
          </p:nvPr>
        </p:nvSpPr>
        <p:spPr>
          <a:xfrm>
            <a:off x="2771800" y="1329612"/>
            <a:ext cx="5915000" cy="3131302"/>
          </a:xfrm>
        </p:spPr>
        <p:txBody>
          <a:bodyPr>
            <a:normAutofit/>
          </a:bodyPr>
          <a:lstStyle/>
          <a:p>
            <a:r>
              <a:rPr lang="de-DE" dirty="0"/>
              <a:t>Der soziale Aspekt ist von verlässlicher Bindung geprägt.</a:t>
            </a:r>
          </a:p>
          <a:p>
            <a:r>
              <a:rPr lang="de-DE" dirty="0"/>
              <a:t>Der organisatorische Aspekt ist auf fluide Ein- und Ausstiege gerichtet.</a:t>
            </a:r>
          </a:p>
        </p:txBody>
      </p:sp>
      <p:pic>
        <p:nvPicPr>
          <p:cNvPr id="4" name="Picture 3" descr="C:\Users\sheilman\Documents\ELKB Cloud\06 Themen Material\Junge Erwachsene\Kirche und junge Erwachsene im Spannungsfeld cover.JPG">
            <a:extLst>
              <a:ext uri="{FF2B5EF4-FFF2-40B4-BE49-F238E27FC236}">
                <a16:creationId xmlns:a16="http://schemas.microsoft.com/office/drawing/2014/main" id="{F31ADF0E-3FE4-CCF1-F987-EBFEEFB200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324212"/>
            <a:ext cx="2085214" cy="313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3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AE39F-409A-24C4-032B-C53A235A0BC9}"/>
              </a:ext>
            </a:extLst>
          </p:cNvPr>
          <p:cNvSpPr>
            <a:spLocks noGrp="1"/>
          </p:cNvSpPr>
          <p:nvPr>
            <p:ph type="title"/>
          </p:nvPr>
        </p:nvSpPr>
        <p:spPr/>
        <p:txBody>
          <a:bodyPr/>
          <a:lstStyle/>
          <a:p>
            <a:r>
              <a:rPr lang="de-DE" dirty="0"/>
              <a:t>Ausdrucksweisen des Glaubens</a:t>
            </a:r>
          </a:p>
        </p:txBody>
      </p:sp>
      <p:sp>
        <p:nvSpPr>
          <p:cNvPr id="3" name="Inhaltsplatzhalter 2">
            <a:extLst>
              <a:ext uri="{FF2B5EF4-FFF2-40B4-BE49-F238E27FC236}">
                <a16:creationId xmlns:a16="http://schemas.microsoft.com/office/drawing/2014/main" id="{4992B328-04EA-E290-3D48-13BD3EC3C847}"/>
              </a:ext>
            </a:extLst>
          </p:cNvPr>
          <p:cNvSpPr>
            <a:spLocks noGrp="1"/>
          </p:cNvSpPr>
          <p:nvPr>
            <p:ph idx="1"/>
          </p:nvPr>
        </p:nvSpPr>
        <p:spPr/>
        <p:txBody>
          <a:bodyPr>
            <a:normAutofit lnSpcReduction="10000"/>
          </a:bodyPr>
          <a:lstStyle/>
          <a:p>
            <a:r>
              <a:rPr lang="de-DE" dirty="0"/>
              <a:t>Prüffrage der </a:t>
            </a:r>
            <a:r>
              <a:rPr lang="de-DE" dirty="0" err="1"/>
              <a:t>j.E</a:t>
            </a:r>
            <a:r>
              <a:rPr lang="de-DE" dirty="0"/>
              <a:t>.: Ist es dienlich für das eigene (Glaubens)Leben? </a:t>
            </a:r>
          </a:p>
          <a:p>
            <a:r>
              <a:rPr lang="de-DE" dirty="0"/>
              <a:t>Verbundenheit und Erlebnis des Glaubens – statt konfessioneller Liturgie</a:t>
            </a:r>
          </a:p>
          <a:p>
            <a:r>
              <a:rPr lang="de-DE" dirty="0"/>
              <a:t>Hohe Selbstständigkeit und Partizipation</a:t>
            </a:r>
          </a:p>
          <a:p>
            <a:r>
              <a:rPr lang="de-DE" dirty="0"/>
              <a:t>Digitale Verbundenheit und Sichtbarkeit</a:t>
            </a:r>
          </a:p>
        </p:txBody>
      </p:sp>
    </p:spTree>
    <p:extLst>
      <p:ext uri="{BB962C8B-B14F-4D97-AF65-F5344CB8AC3E}">
        <p14:creationId xmlns:p14="http://schemas.microsoft.com/office/powerpoint/2010/main" val="390722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162DB-F718-92DE-5082-810BF2F22F79}"/>
              </a:ext>
            </a:extLst>
          </p:cNvPr>
          <p:cNvSpPr>
            <a:spLocks noGrp="1"/>
          </p:cNvSpPr>
          <p:nvPr>
            <p:ph type="title"/>
          </p:nvPr>
        </p:nvSpPr>
        <p:spPr/>
        <p:txBody>
          <a:bodyPr/>
          <a:lstStyle/>
          <a:p>
            <a:r>
              <a:rPr lang="de-DE" dirty="0"/>
              <a:t>Und wie ist das mit dem Spannungsfeld?</a:t>
            </a:r>
          </a:p>
        </p:txBody>
      </p:sp>
      <p:sp>
        <p:nvSpPr>
          <p:cNvPr id="3" name="Inhaltsplatzhalter 2">
            <a:extLst>
              <a:ext uri="{FF2B5EF4-FFF2-40B4-BE49-F238E27FC236}">
                <a16:creationId xmlns:a16="http://schemas.microsoft.com/office/drawing/2014/main" id="{303139F1-043B-4F13-89B9-E5DE07F813F4}"/>
              </a:ext>
            </a:extLst>
          </p:cNvPr>
          <p:cNvSpPr>
            <a:spLocks noGrp="1"/>
          </p:cNvSpPr>
          <p:nvPr>
            <p:ph idx="1"/>
          </p:nvPr>
        </p:nvSpPr>
        <p:spPr/>
        <p:txBody>
          <a:bodyPr>
            <a:normAutofit lnSpcReduction="10000"/>
          </a:bodyPr>
          <a:lstStyle/>
          <a:p>
            <a:pPr marL="0" indent="0">
              <a:buNone/>
            </a:pPr>
            <a:r>
              <a:rPr lang="de-DE" dirty="0"/>
              <a:t>„Die Ergebnisse </a:t>
            </a:r>
            <a:r>
              <a:rPr lang="de-DE" sz="1600" dirty="0"/>
              <a:t>(…)</a:t>
            </a:r>
            <a:r>
              <a:rPr lang="de-DE" sz="1800" dirty="0"/>
              <a:t> </a:t>
            </a:r>
            <a:r>
              <a:rPr lang="de-DE" dirty="0"/>
              <a:t>lassen sich so interpretieren, dass die beobachtete Distanz nicht (nur) von Seiten der jungen Generation ausgeht, sondern aus Perspektive dieser Generation ebenso als Distanz der Evangelischen Kirche gegenüber der eigenen Lebenssituation </a:t>
            </a:r>
            <a:r>
              <a:rPr lang="de-DE" sz="1600" dirty="0"/>
              <a:t>(…)</a:t>
            </a:r>
            <a:r>
              <a:rPr lang="de-DE" dirty="0"/>
              <a:t> gedeutet werden kann.“ (S. 385)</a:t>
            </a:r>
          </a:p>
        </p:txBody>
      </p:sp>
    </p:spTree>
    <p:extLst>
      <p:ext uri="{BB962C8B-B14F-4D97-AF65-F5344CB8AC3E}">
        <p14:creationId xmlns:p14="http://schemas.microsoft.com/office/powerpoint/2010/main" val="234798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Praktisch-theologische Zusammenfassung </a:t>
            </a:r>
            <a:br>
              <a:rPr lang="de-DE" dirty="0"/>
            </a:br>
            <a:r>
              <a:rPr lang="de-DE" dirty="0"/>
              <a:t>mit EFFEKT…</a:t>
            </a:r>
          </a:p>
        </p:txBody>
      </p:sp>
    </p:spTree>
    <p:extLst>
      <p:ext uri="{BB962C8B-B14F-4D97-AF65-F5344CB8AC3E}">
        <p14:creationId xmlns:p14="http://schemas.microsoft.com/office/powerpoint/2010/main" val="2512397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16216" y="195485"/>
            <a:ext cx="1878459" cy="1878459"/>
          </a:xfr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412864"/>
            <a:ext cx="3275603" cy="2182882"/>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195485"/>
            <a:ext cx="3135084" cy="1977389"/>
          </a:xfrm>
          <a:prstGeom prst="rect">
            <a:avLst/>
          </a:prstGeom>
        </p:spPr>
      </p:pic>
      <p:sp>
        <p:nvSpPr>
          <p:cNvPr id="8" name="Textfeld 7"/>
          <p:cNvSpPr txBox="1"/>
          <p:nvPr/>
        </p:nvSpPr>
        <p:spPr>
          <a:xfrm>
            <a:off x="665185" y="123478"/>
            <a:ext cx="1224136" cy="1862048"/>
          </a:xfrm>
          <a:prstGeom prst="rect">
            <a:avLst/>
          </a:prstGeom>
          <a:noFill/>
        </p:spPr>
        <p:txBody>
          <a:bodyPr wrap="square" rtlCol="0">
            <a:spAutoFit/>
          </a:bodyPr>
          <a:lstStyle/>
          <a:p>
            <a:r>
              <a:rPr lang="de-DE" sz="11500" dirty="0">
                <a:solidFill>
                  <a:srgbClr val="FF0000"/>
                </a:solidFill>
              </a:rPr>
              <a:t>?</a:t>
            </a:r>
            <a:endParaRPr lang="de-DE" dirty="0">
              <a:solidFill>
                <a:srgbClr val="FF0000"/>
              </a:solidFill>
            </a:endParaRPr>
          </a:p>
        </p:txBody>
      </p:sp>
      <p:pic>
        <p:nvPicPr>
          <p:cNvPr id="1026" name="Picture 2" descr="Beymeister Archive - Evangelischer Kirchenverband Köln und Regi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242"/>
          <a:stretch/>
        </p:blipFill>
        <p:spPr bwMode="auto">
          <a:xfrm>
            <a:off x="3622398" y="2571749"/>
            <a:ext cx="3139930" cy="186511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rotWithShape="1">
          <a:blip r:embed="rId7" cstate="print">
            <a:extLst>
              <a:ext uri="{28A0092B-C50C-407E-A947-70E740481C1C}">
                <a14:useLocalDpi xmlns:a14="http://schemas.microsoft.com/office/drawing/2010/main" val="0"/>
              </a:ext>
            </a:extLst>
          </a:blip>
          <a:srcRect l="33955" t="9167" r="26689" b="24451"/>
          <a:stretch/>
        </p:blipFill>
        <p:spPr>
          <a:xfrm>
            <a:off x="6905580" y="2412864"/>
            <a:ext cx="2083605" cy="2247900"/>
          </a:xfrm>
          <a:prstGeom prst="rect">
            <a:avLst/>
          </a:prstGeom>
        </p:spPr>
      </p:pic>
    </p:spTree>
    <p:extLst>
      <p:ext uri="{BB962C8B-B14F-4D97-AF65-F5344CB8AC3E}">
        <p14:creationId xmlns:p14="http://schemas.microsoft.com/office/powerpoint/2010/main" val="90806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Weniger Sozialisation. Mehr EFFEKT.</a:t>
            </a:r>
          </a:p>
        </p:txBody>
      </p:sp>
      <p:sp>
        <p:nvSpPr>
          <p:cNvPr id="3" name="Inhaltsplatzhalter 2"/>
          <p:cNvSpPr>
            <a:spLocks noGrp="1"/>
          </p:cNvSpPr>
          <p:nvPr>
            <p:ph idx="1"/>
          </p:nvPr>
        </p:nvSpPr>
        <p:spPr>
          <a:xfrm>
            <a:off x="2771800" y="1329612"/>
            <a:ext cx="5915000" cy="3265010"/>
          </a:xfrm>
        </p:spPr>
        <p:txBody>
          <a:bodyPr>
            <a:normAutofit lnSpcReduction="10000"/>
          </a:bodyPr>
          <a:lstStyle/>
          <a:p>
            <a:pPr marL="0" indent="0">
              <a:buNone/>
            </a:pPr>
            <a:r>
              <a:rPr lang="de-DE" b="1" dirty="0"/>
              <a:t>E</a:t>
            </a:r>
            <a:r>
              <a:rPr lang="de-DE" dirty="0"/>
              <a:t>xistenzielle Fragen </a:t>
            </a:r>
          </a:p>
          <a:p>
            <a:pPr marL="0" indent="0">
              <a:buNone/>
            </a:pPr>
            <a:r>
              <a:rPr lang="de-DE" b="1" dirty="0"/>
              <a:t>F</a:t>
            </a:r>
            <a:r>
              <a:rPr lang="de-DE" dirty="0"/>
              <a:t>reundschaften leben</a:t>
            </a:r>
          </a:p>
          <a:p>
            <a:pPr marL="0" indent="0">
              <a:buNone/>
            </a:pPr>
            <a:r>
              <a:rPr lang="de-DE" b="1" dirty="0"/>
              <a:t>F</a:t>
            </a:r>
            <a:r>
              <a:rPr lang="de-DE" dirty="0"/>
              <a:t>reiheitliche Organisation</a:t>
            </a:r>
          </a:p>
          <a:p>
            <a:pPr marL="0" indent="0">
              <a:buNone/>
            </a:pPr>
            <a:r>
              <a:rPr lang="de-DE" b="1" dirty="0"/>
              <a:t>E</a:t>
            </a:r>
            <a:r>
              <a:rPr lang="de-DE" dirty="0"/>
              <a:t>motionales Glaubensleben</a:t>
            </a:r>
          </a:p>
          <a:p>
            <a:pPr marL="0" indent="0">
              <a:buNone/>
            </a:pPr>
            <a:r>
              <a:rPr lang="de-DE" b="1" dirty="0"/>
              <a:t>K</a:t>
            </a:r>
            <a:r>
              <a:rPr lang="de-DE" dirty="0"/>
              <a:t>ulturelle Ästhetik</a:t>
            </a:r>
          </a:p>
          <a:p>
            <a:pPr marL="0" indent="0">
              <a:buNone/>
            </a:pPr>
            <a:r>
              <a:rPr lang="de-DE" b="1" dirty="0"/>
              <a:t>T</a:t>
            </a:r>
            <a:r>
              <a:rPr lang="de-DE" dirty="0"/>
              <a:t>atkräftig anpacken</a:t>
            </a:r>
          </a:p>
        </p:txBody>
      </p:sp>
      <p:sp>
        <p:nvSpPr>
          <p:cNvPr id="4" name="Textfeld 3"/>
          <p:cNvSpPr txBox="1"/>
          <p:nvPr/>
        </p:nvSpPr>
        <p:spPr>
          <a:xfrm>
            <a:off x="6108253" y="1071273"/>
            <a:ext cx="432048" cy="1015663"/>
          </a:xfrm>
          <a:prstGeom prst="rect">
            <a:avLst/>
          </a:prstGeom>
          <a:noFill/>
        </p:spPr>
        <p:txBody>
          <a:bodyPr wrap="square" rtlCol="0">
            <a:spAutoFit/>
          </a:bodyPr>
          <a:lstStyle/>
          <a:p>
            <a:r>
              <a:rPr lang="de-DE" sz="6000" dirty="0">
                <a:solidFill>
                  <a:srgbClr val="FF0000"/>
                </a:solidFill>
              </a:rPr>
              <a:t>?</a:t>
            </a:r>
            <a:endParaRPr lang="de-DE" sz="1000" dirty="0">
              <a:solidFill>
                <a:srgbClr val="FF0000"/>
              </a:solidFill>
            </a:endParaRP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15188" t="25808" r="35013" b="38169"/>
          <a:stretch/>
        </p:blipFill>
        <p:spPr>
          <a:xfrm>
            <a:off x="1437204" y="1775480"/>
            <a:ext cx="1433636" cy="654096"/>
          </a:xfrm>
          <a:prstGeom prst="rect">
            <a:avLst/>
          </a:prstGeom>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13034" t="23848" r="28569" b="20280"/>
          <a:stretch/>
        </p:blipFill>
        <p:spPr>
          <a:xfrm>
            <a:off x="1845549" y="2842670"/>
            <a:ext cx="988405" cy="630191"/>
          </a:xfrm>
          <a:prstGeom prst="rect">
            <a:avLst/>
          </a:prstGeom>
        </p:spPr>
      </p:pic>
      <p:pic>
        <p:nvPicPr>
          <p:cNvPr id="7" name="Inhaltsplatzhalter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6256" y="2005638"/>
            <a:ext cx="1152128" cy="1152128"/>
          </a:xfrm>
          <a:prstGeom prst="rect">
            <a:avLst/>
          </a:prstGeom>
        </p:spPr>
      </p:pic>
      <p:pic>
        <p:nvPicPr>
          <p:cNvPr id="8" name="Picture 2" descr="Beymeister Archive - Evangelischer Kirchenverband Köln und Regi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1468" r="39148" b="6646"/>
          <a:stretch/>
        </p:blipFill>
        <p:spPr bwMode="auto">
          <a:xfrm>
            <a:off x="5940152" y="3435846"/>
            <a:ext cx="1200298" cy="57606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rotWithShape="1">
          <a:blip r:embed="rId7" cstate="print">
            <a:extLst>
              <a:ext uri="{28A0092B-C50C-407E-A947-70E740481C1C}">
                <a14:useLocalDpi xmlns:a14="http://schemas.microsoft.com/office/drawing/2010/main" val="0"/>
              </a:ext>
            </a:extLst>
          </a:blip>
          <a:srcRect l="33955" t="42358" r="26689" b="41047"/>
          <a:stretch/>
        </p:blipFill>
        <p:spPr>
          <a:xfrm>
            <a:off x="787235" y="4011528"/>
            <a:ext cx="2083605" cy="561975"/>
          </a:xfrm>
          <a:prstGeom prst="rect">
            <a:avLst/>
          </a:prstGeom>
        </p:spPr>
      </p:pic>
    </p:spTree>
    <p:extLst>
      <p:ext uri="{BB962C8B-B14F-4D97-AF65-F5344CB8AC3E}">
        <p14:creationId xmlns:p14="http://schemas.microsoft.com/office/powerpoint/2010/main" val="3290404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Quellen &amp; Literatur</a:t>
            </a:r>
          </a:p>
        </p:txBody>
      </p:sp>
      <p:sp>
        <p:nvSpPr>
          <p:cNvPr id="3" name="Inhaltsplatzhalter 2"/>
          <p:cNvSpPr>
            <a:spLocks noGrp="1"/>
          </p:cNvSpPr>
          <p:nvPr>
            <p:ph idx="1"/>
          </p:nvPr>
        </p:nvSpPr>
        <p:spPr/>
        <p:txBody>
          <a:bodyPr>
            <a:normAutofit fontScale="40000" lnSpcReduction="20000"/>
          </a:bodyPr>
          <a:lstStyle/>
          <a:p>
            <a:r>
              <a:rPr lang="de-DE" dirty="0"/>
              <a:t>Sozialwissenschaftliches Institut der Evangelischen Kirche in Deutschland: „Was mein Leben bestimmt? Ich!“. Lebens- und Glaubenswelten junger Menschen heute. Hannover. 2018</a:t>
            </a:r>
          </a:p>
          <a:p>
            <a:r>
              <a:rPr lang="de-DE" dirty="0"/>
              <a:t>Rebecca John Klug: Kirche und Junge Erwachsene im Spannungsfeld. Kirchentheoretische Analysen und eine explorative Studie zur </a:t>
            </a:r>
            <a:r>
              <a:rPr lang="de-DE" dirty="0" err="1"/>
              <a:t>ekklesiologischen</a:t>
            </a:r>
            <a:r>
              <a:rPr lang="de-DE" dirty="0"/>
              <a:t> Qualität ergänzender Ausdrucksweisen des christlichen Glaubens. </a:t>
            </a:r>
            <a:r>
              <a:rPr lang="de-DE" dirty="0" err="1"/>
              <a:t>Vandenhoeck</a:t>
            </a:r>
            <a:r>
              <a:rPr lang="de-DE" dirty="0"/>
              <a:t> &amp; Ruprecht, Göttingen. 2020</a:t>
            </a:r>
          </a:p>
          <a:p>
            <a:r>
              <a:rPr lang="de-DE" dirty="0" err="1"/>
              <a:t>Faix</a:t>
            </a:r>
            <a:r>
              <a:rPr lang="de-DE" dirty="0"/>
              <a:t>/</a:t>
            </a:r>
            <a:r>
              <a:rPr lang="de-DE" dirty="0" err="1"/>
              <a:t>Künkler</a:t>
            </a:r>
            <a:r>
              <a:rPr lang="de-DE" dirty="0"/>
              <a:t>: Generation Lobpreis und die Zukunft der Kirche. </a:t>
            </a:r>
            <a:r>
              <a:rPr lang="de-DE" dirty="0" err="1"/>
              <a:t>Neukirchener</a:t>
            </a:r>
            <a:r>
              <a:rPr lang="de-DE" dirty="0"/>
              <a:t> Verlag. 2018</a:t>
            </a:r>
          </a:p>
          <a:p>
            <a:r>
              <a:rPr lang="de-DE" dirty="0"/>
              <a:t>Evangelische Kirche in Deutschland (EKD) : Kirche im Umbruch. Freiburg, Hannover. 2019 </a:t>
            </a:r>
          </a:p>
          <a:p>
            <a:r>
              <a:rPr lang="de-DE" dirty="0"/>
              <a:t>EKD: Die fünfte EKD-Erhebung über Kirchenmitgliedschaft. Hannover. 2015</a:t>
            </a:r>
          </a:p>
          <a:p>
            <a:r>
              <a:rPr lang="de-DE" dirty="0" err="1"/>
              <a:t>Faix</a:t>
            </a:r>
            <a:r>
              <a:rPr lang="de-DE" dirty="0"/>
              <a:t> et al. : Warum ich nicht mehr glaube. </a:t>
            </a:r>
            <a:r>
              <a:rPr lang="de-DE" dirty="0" err="1"/>
              <a:t>Neukirchener</a:t>
            </a:r>
            <a:r>
              <a:rPr lang="de-DE" dirty="0"/>
              <a:t> Verlag. 2014</a:t>
            </a:r>
          </a:p>
          <a:p>
            <a:r>
              <a:rPr lang="de-DE" dirty="0"/>
              <a:t>Bertelsmann Stiftung: Religiosität und Zusammenhalt in Deutschland. 2013</a:t>
            </a:r>
          </a:p>
          <a:p>
            <a:r>
              <a:rPr lang="de-DE" dirty="0"/>
              <a:t>Fendler/Schulz (</a:t>
            </a:r>
            <a:r>
              <a:rPr lang="de-DE" dirty="0" err="1"/>
              <a:t>Hg</a:t>
            </a:r>
            <a:r>
              <a:rPr lang="de-DE" dirty="0"/>
              <a:t>.) : Taufentscheidungen erkunden und verstehen. Hildesheim. 2013</a:t>
            </a:r>
          </a:p>
          <a:p>
            <a:r>
              <a:rPr lang="de-DE" dirty="0"/>
              <a:t>Hurrelmann/ Albrecht: Die heimlichen Revolutionäre. Beltz Verlag, Weinheim Basel. 2014</a:t>
            </a:r>
          </a:p>
          <a:p>
            <a:r>
              <a:rPr lang="de-DE" dirty="0" err="1"/>
              <a:t>Streib</a:t>
            </a:r>
            <a:r>
              <a:rPr lang="de-DE" dirty="0"/>
              <a:t> et al: </a:t>
            </a:r>
            <a:r>
              <a:rPr lang="de-DE" dirty="0" err="1"/>
              <a:t>Deconversion</a:t>
            </a:r>
            <a:r>
              <a:rPr lang="de-DE" dirty="0"/>
              <a:t>. </a:t>
            </a:r>
            <a:r>
              <a:rPr lang="en-US" dirty="0"/>
              <a:t>Qualitative and Quantitative Results from Cross-Cultural Research in Germany and the United States of America. </a:t>
            </a:r>
            <a:r>
              <a:rPr lang="de-DE" dirty="0" err="1"/>
              <a:t>Vandenhoek</a:t>
            </a:r>
            <a:r>
              <a:rPr lang="de-DE" dirty="0"/>
              <a:t> &amp; Ruprecht. 2009</a:t>
            </a:r>
          </a:p>
          <a:p>
            <a:r>
              <a:rPr lang="de-DE" dirty="0" err="1"/>
              <a:t>Etscheid-Stams</a:t>
            </a:r>
            <a:r>
              <a:rPr lang="de-DE" dirty="0"/>
              <a:t>/</a:t>
            </a:r>
            <a:r>
              <a:rPr lang="de-DE" dirty="0" err="1"/>
              <a:t>Laudage-Kleeberg</a:t>
            </a:r>
            <a:r>
              <a:rPr lang="de-DE" dirty="0"/>
              <a:t>/</a:t>
            </a:r>
            <a:r>
              <a:rPr lang="de-DE" dirty="0" err="1"/>
              <a:t>Rünker</a:t>
            </a:r>
            <a:r>
              <a:rPr lang="de-DE" dirty="0"/>
              <a:t>: Austritt oder nicht? Verlag Herder. 2018</a:t>
            </a:r>
          </a:p>
          <a:p>
            <a:r>
              <a:rPr lang="de-DE" dirty="0"/>
              <a:t>Sozialwissenschaftliches Institut der Evangelischen Kirche in Deutschland: „Kirchenastritte seit 2018: Wege und Anlässe“. Hannover. 2022</a:t>
            </a:r>
          </a:p>
          <a:p>
            <a:endParaRPr lang="de-DE" dirty="0"/>
          </a:p>
        </p:txBody>
      </p:sp>
    </p:spTree>
    <p:extLst>
      <p:ext uri="{BB962C8B-B14F-4D97-AF65-F5344CB8AC3E}">
        <p14:creationId xmlns:p14="http://schemas.microsoft.com/office/powerpoint/2010/main" val="1286428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Linksammlung für </a:t>
            </a:r>
            <a:r>
              <a:rPr lang="de-DE" dirty="0" err="1"/>
              <a:t>Praktiker:innen</a:t>
            </a:r>
            <a:endParaRPr lang="de-DE" dirty="0"/>
          </a:p>
        </p:txBody>
      </p:sp>
      <p:sp>
        <p:nvSpPr>
          <p:cNvPr id="3" name="Inhaltsplatzhalter 2"/>
          <p:cNvSpPr>
            <a:spLocks noGrp="1"/>
          </p:cNvSpPr>
          <p:nvPr>
            <p:ph idx="1"/>
          </p:nvPr>
        </p:nvSpPr>
        <p:spPr/>
        <p:txBody>
          <a:bodyPr>
            <a:normAutofit fontScale="85000" lnSpcReduction="20000"/>
          </a:bodyPr>
          <a:lstStyle/>
          <a:p>
            <a:r>
              <a:rPr lang="de-DE" dirty="0">
                <a:hlinkClick r:id="rId3"/>
              </a:rPr>
              <a:t>https://glaubengemeinsam.de/wp-content/uploads/2020/04/01_03_14_Kirche_f%c3%bcr_junge_Menschen.docx.pdf</a:t>
            </a:r>
            <a:endParaRPr lang="de-DE" dirty="0"/>
          </a:p>
          <a:p>
            <a:r>
              <a:rPr lang="de-DE" dirty="0">
                <a:hlinkClick r:id="rId4"/>
              </a:rPr>
              <a:t>https://Luv-workshop.de</a:t>
            </a:r>
            <a:endParaRPr lang="de-DE" dirty="0"/>
          </a:p>
          <a:p>
            <a:r>
              <a:rPr lang="de-DE" dirty="0">
                <a:hlinkClick r:id="rId5"/>
              </a:rPr>
              <a:t>https://www.kircheimdialog.de/themen/kid-mit-jungen-erwachsenen</a:t>
            </a:r>
            <a:endParaRPr lang="de-DE" dirty="0"/>
          </a:p>
          <a:p>
            <a:r>
              <a:rPr lang="de-DE" u="sng" dirty="0">
                <a:hlinkClick r:id="rId6"/>
              </a:rPr>
              <a:t>https://www.mi-di.de/magazin/jetzt-mitreden-junge-erwachsene-und-kirche</a:t>
            </a:r>
            <a:endParaRPr lang="de-DE" dirty="0"/>
          </a:p>
          <a:p>
            <a:endParaRPr lang="de-DE" dirty="0"/>
          </a:p>
          <a:p>
            <a:endParaRPr lang="de-DE" dirty="0"/>
          </a:p>
        </p:txBody>
      </p:sp>
    </p:spTree>
    <p:extLst>
      <p:ext uri="{BB962C8B-B14F-4D97-AF65-F5344CB8AC3E}">
        <p14:creationId xmlns:p14="http://schemas.microsoft.com/office/powerpoint/2010/main" val="505798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„Junge Erwachsene“ im Wandel</a:t>
            </a:r>
          </a:p>
        </p:txBody>
      </p:sp>
      <p:pic>
        <p:nvPicPr>
          <p:cNvPr id="2051" name="Picture 3" descr="C:\Users\sheilman\Downloads\rainbow-3554257_192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18" b="23617"/>
          <a:stretch/>
        </p:blipFill>
        <p:spPr bwMode="auto">
          <a:xfrm>
            <a:off x="458214" y="2917305"/>
            <a:ext cx="8471555" cy="1567542"/>
          </a:xfrm>
          <a:prstGeom prst="rect">
            <a:avLst/>
          </a:prstGeom>
          <a:noFill/>
          <a:extLst>
            <a:ext uri="{909E8E84-426E-40DD-AFC4-6F175D3DCCD1}">
              <a14:hiddenFill xmlns:a14="http://schemas.microsoft.com/office/drawing/2010/main">
                <a:solidFill>
                  <a:srgbClr val="FFFFFF"/>
                </a:solidFill>
              </a14:hiddenFill>
            </a:ext>
          </a:extLst>
        </p:spPr>
      </p:pic>
      <p:sp>
        <p:nvSpPr>
          <p:cNvPr id="5" name="Pfeil nach rechts 4"/>
          <p:cNvSpPr/>
          <p:nvPr/>
        </p:nvSpPr>
        <p:spPr>
          <a:xfrm>
            <a:off x="498528" y="1347614"/>
            <a:ext cx="8447130" cy="1413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Kindheit						Erwachsen-Sein</a:t>
            </a:r>
          </a:p>
        </p:txBody>
      </p:sp>
      <p:sp>
        <p:nvSpPr>
          <p:cNvPr id="6" name="Rechteck 5"/>
          <p:cNvSpPr/>
          <p:nvPr/>
        </p:nvSpPr>
        <p:spPr>
          <a:xfrm>
            <a:off x="2843808" y="1694231"/>
            <a:ext cx="1584176" cy="72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Adoleszenz</a:t>
            </a:r>
          </a:p>
        </p:txBody>
      </p:sp>
      <p:sp>
        <p:nvSpPr>
          <p:cNvPr id="7" name="Rechteck 6"/>
          <p:cNvSpPr/>
          <p:nvPr/>
        </p:nvSpPr>
        <p:spPr>
          <a:xfrm>
            <a:off x="4427984" y="1694231"/>
            <a:ext cx="1656184" cy="720080"/>
          </a:xfrm>
          <a:prstGeom prst="rect">
            <a:avLst/>
          </a:prstGeom>
          <a:pattFill prst="wdUpDiag">
            <a:fgClr>
              <a:schemeClr val="accent1"/>
            </a:fgClr>
            <a:bgClr>
              <a:schemeClr val="accent6"/>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3598607" y="1396970"/>
            <a:ext cx="5365881" cy="3046988"/>
          </a:xfrm>
          <a:prstGeom prst="rect">
            <a:avLst/>
          </a:prstGeom>
          <a:ln w="76200">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4800" b="1" dirty="0">
                <a:solidFill>
                  <a:srgbClr val="002060"/>
                </a:solidFill>
                <a:latin typeface="Calibri" panose="020F0502020204030204" pitchFamily="34" charset="0"/>
              </a:rPr>
              <a:t>Junge Erwachsene als Lebenslage unabgeschlossener Übergänge</a:t>
            </a:r>
          </a:p>
        </p:txBody>
      </p:sp>
      <p:sp>
        <p:nvSpPr>
          <p:cNvPr id="11" name="Rechteck 10"/>
          <p:cNvSpPr/>
          <p:nvPr/>
        </p:nvSpPr>
        <p:spPr>
          <a:xfrm>
            <a:off x="2519772" y="1694231"/>
            <a:ext cx="324036" cy="720080"/>
          </a:xfrm>
          <a:prstGeom prst="rect">
            <a:avLst/>
          </a:prstGeom>
          <a:pattFill prst="wdUpDiag">
            <a:fgClr>
              <a:schemeClr val="accent1"/>
            </a:fgClr>
            <a:bgClr>
              <a:schemeClr val="accent6"/>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52" name="Picture 4" descr="C:\Users\sheilman\Downloads\questions-1922477_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571" y="1359530"/>
            <a:ext cx="3228443" cy="322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1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additive="base">
                                        <p:cTn id="15" dur="500" fill="hold"/>
                                        <p:tgtEl>
                                          <p:spTgt spid="2051"/>
                                        </p:tgtEl>
                                        <p:attrNameLst>
                                          <p:attrName>ppt_x</p:attrName>
                                        </p:attrNameLst>
                                      </p:cBhvr>
                                      <p:tavLst>
                                        <p:tav tm="0">
                                          <p:val>
                                            <p:strVal val="#ppt_x"/>
                                          </p:val>
                                        </p:tav>
                                        <p:tav tm="100000">
                                          <p:val>
                                            <p:strVal val="#ppt_x"/>
                                          </p:val>
                                        </p:tav>
                                      </p:tavLst>
                                    </p:anim>
                                    <p:anim calcmode="lin" valueType="num">
                                      <p:cBhvr additive="base">
                                        <p:cTn id="1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additive="base">
                                        <p:cTn id="21" dur="500" fill="hold"/>
                                        <p:tgtEl>
                                          <p:spTgt spid="2052"/>
                                        </p:tgtEl>
                                        <p:attrNameLst>
                                          <p:attrName>ppt_x</p:attrName>
                                        </p:attrNameLst>
                                      </p:cBhvr>
                                      <p:tavLst>
                                        <p:tav tm="0">
                                          <p:val>
                                            <p:strVal val="#ppt_x"/>
                                          </p:val>
                                        </p:tav>
                                        <p:tav tm="100000">
                                          <p:val>
                                            <p:strVal val="#ppt_x"/>
                                          </p:val>
                                        </p:tav>
                                      </p:tavLst>
                                    </p:anim>
                                    <p:anim calcmode="lin" valueType="num">
                                      <p:cBhvr additive="base">
                                        <p:cTn id="2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573529"/>
            <a:ext cx="7772400" cy="756084"/>
          </a:xfrm>
        </p:spPr>
        <p:txBody>
          <a:bodyPr/>
          <a:lstStyle/>
          <a:p>
            <a:r>
              <a:rPr lang="de-DE" sz="4000" dirty="0"/>
              <a:t>Lebens- und Glaubenswelten junger Menschen (19-27 Jahre)</a:t>
            </a:r>
          </a:p>
        </p:txBody>
      </p:sp>
      <p:sp>
        <p:nvSpPr>
          <p:cNvPr id="3" name="Textfeld 2"/>
          <p:cNvSpPr txBox="1"/>
          <p:nvPr/>
        </p:nvSpPr>
        <p:spPr>
          <a:xfrm>
            <a:off x="439371" y="1707654"/>
            <a:ext cx="8052525" cy="461665"/>
          </a:xfrm>
          <a:prstGeom prst="rect">
            <a:avLst/>
          </a:prstGeom>
          <a:noFill/>
        </p:spPr>
        <p:txBody>
          <a:bodyPr wrap="none" rtlCol="0">
            <a:spAutoFit/>
          </a:bodyPr>
          <a:lstStyle/>
          <a:p>
            <a:r>
              <a:rPr lang="de-DE" sz="2400" dirty="0">
                <a:latin typeface="Calibri" panose="020F0502020204030204" pitchFamily="34" charset="0"/>
              </a:rPr>
              <a:t>Eine Studie des Sozialwissenschaftlichen Instituts der EKD 2018</a:t>
            </a:r>
          </a:p>
        </p:txBody>
      </p:sp>
    </p:spTree>
    <p:extLst>
      <p:ext uri="{BB962C8B-B14F-4D97-AF65-F5344CB8AC3E}">
        <p14:creationId xmlns:p14="http://schemas.microsoft.com/office/powerpoint/2010/main" val="70207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Zentrale Befunde</a:t>
            </a:r>
          </a:p>
        </p:txBody>
      </p:sp>
      <p:pic>
        <p:nvPicPr>
          <p:cNvPr id="5123" name="Picture 3" descr="C:\Users\sheilman\AppData\Local\Microsoft\Windows\Temporary Internet Files\Content.IE5\HNLZ4U25\family-people-silhouettes-ve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000" y="2031690"/>
            <a:ext cx="2520280" cy="176419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043608" y="1755234"/>
            <a:ext cx="2592287" cy="584775"/>
          </a:xfrm>
          <a:prstGeom prst="rect">
            <a:avLst/>
          </a:prstGeom>
          <a:noFill/>
        </p:spPr>
        <p:txBody>
          <a:bodyPr wrap="square" rtlCol="0">
            <a:spAutoFit/>
          </a:bodyPr>
          <a:lstStyle/>
          <a:p>
            <a:r>
              <a:rPr lang="de-DE" sz="3200" dirty="0">
                <a:sym typeface="Webdings"/>
              </a:rPr>
              <a:t></a:t>
            </a:r>
            <a:r>
              <a:rPr lang="de-DE" dirty="0"/>
              <a:t>Individualisierung </a:t>
            </a:r>
          </a:p>
        </p:txBody>
      </p:sp>
      <p:sp>
        <p:nvSpPr>
          <p:cNvPr id="8" name="Textfeld 7"/>
          <p:cNvSpPr txBox="1"/>
          <p:nvPr/>
        </p:nvSpPr>
        <p:spPr>
          <a:xfrm>
            <a:off x="827584" y="2995868"/>
            <a:ext cx="2160240" cy="584775"/>
          </a:xfrm>
          <a:prstGeom prst="rect">
            <a:avLst/>
          </a:prstGeom>
          <a:noFill/>
        </p:spPr>
        <p:txBody>
          <a:bodyPr wrap="square" rtlCol="0">
            <a:spAutoFit/>
          </a:bodyPr>
          <a:lstStyle/>
          <a:p>
            <a:r>
              <a:rPr lang="de-DE" sz="3200" b="1" dirty="0">
                <a:sym typeface="Wingdings"/>
              </a:rPr>
              <a:t></a:t>
            </a:r>
            <a:r>
              <a:rPr lang="de-DE" dirty="0">
                <a:sym typeface="Wingdings"/>
              </a:rPr>
              <a:t> </a:t>
            </a:r>
            <a:r>
              <a:rPr lang="de-DE" dirty="0" err="1"/>
              <a:t>Empowerment</a:t>
            </a:r>
            <a:endParaRPr lang="de-DE" dirty="0"/>
          </a:p>
        </p:txBody>
      </p:sp>
      <p:sp>
        <p:nvSpPr>
          <p:cNvPr id="9" name="Textfeld 8"/>
          <p:cNvSpPr txBox="1"/>
          <p:nvPr/>
        </p:nvSpPr>
        <p:spPr>
          <a:xfrm>
            <a:off x="6660232" y="1755234"/>
            <a:ext cx="2160240" cy="584775"/>
          </a:xfrm>
          <a:prstGeom prst="rect">
            <a:avLst/>
          </a:prstGeom>
          <a:noFill/>
        </p:spPr>
        <p:txBody>
          <a:bodyPr wrap="square" rtlCol="0">
            <a:spAutoFit/>
          </a:bodyPr>
          <a:lstStyle/>
          <a:p>
            <a:r>
              <a:rPr lang="de-DE" dirty="0"/>
              <a:t>Mobilität </a:t>
            </a:r>
            <a:r>
              <a:rPr lang="de-DE" sz="3200" dirty="0">
                <a:sym typeface="Webdings"/>
              </a:rPr>
              <a:t></a:t>
            </a:r>
            <a:endParaRPr lang="de-DE" sz="3200" dirty="0"/>
          </a:p>
        </p:txBody>
      </p:sp>
      <p:sp>
        <p:nvSpPr>
          <p:cNvPr id="10" name="Textfeld 9"/>
          <p:cNvSpPr txBox="1"/>
          <p:nvPr/>
        </p:nvSpPr>
        <p:spPr>
          <a:xfrm>
            <a:off x="6084168" y="3295263"/>
            <a:ext cx="2160240" cy="584775"/>
          </a:xfrm>
          <a:prstGeom prst="rect">
            <a:avLst/>
          </a:prstGeom>
          <a:noFill/>
        </p:spPr>
        <p:txBody>
          <a:bodyPr wrap="square" rtlCol="0">
            <a:spAutoFit/>
          </a:bodyPr>
          <a:lstStyle/>
          <a:p>
            <a:r>
              <a:rPr lang="de-DE" dirty="0"/>
              <a:t>Digitalisierung </a:t>
            </a:r>
            <a:r>
              <a:rPr lang="de-DE" sz="3200" dirty="0">
                <a:sym typeface="Wingdings"/>
              </a:rPr>
              <a:t></a:t>
            </a:r>
            <a:endParaRPr lang="de-DE" sz="3200" dirty="0"/>
          </a:p>
        </p:txBody>
      </p:sp>
      <p:sp>
        <p:nvSpPr>
          <p:cNvPr id="6" name="Textfeld 5"/>
          <p:cNvSpPr txBox="1"/>
          <p:nvPr/>
        </p:nvSpPr>
        <p:spPr>
          <a:xfrm>
            <a:off x="3635894" y="2382177"/>
            <a:ext cx="576065" cy="523220"/>
          </a:xfrm>
          <a:prstGeom prst="rect">
            <a:avLst/>
          </a:prstGeom>
          <a:noFill/>
        </p:spPr>
        <p:txBody>
          <a:bodyPr wrap="square" rtlCol="0">
            <a:spAutoFit/>
          </a:bodyPr>
          <a:lstStyle/>
          <a:p>
            <a:r>
              <a:rPr lang="de-DE" sz="2800" dirty="0">
                <a:solidFill>
                  <a:schemeClr val="bg1"/>
                </a:solidFill>
                <a:sym typeface="Webdings"/>
              </a:rPr>
              <a:t></a:t>
            </a:r>
            <a:endParaRPr lang="de-DE" sz="2800" dirty="0">
              <a:solidFill>
                <a:schemeClr val="bg1"/>
              </a:solidFill>
            </a:endParaRPr>
          </a:p>
        </p:txBody>
      </p:sp>
      <p:sp>
        <p:nvSpPr>
          <p:cNvPr id="12" name="Textfeld 11"/>
          <p:cNvSpPr txBox="1"/>
          <p:nvPr/>
        </p:nvSpPr>
        <p:spPr>
          <a:xfrm>
            <a:off x="4139951" y="2457497"/>
            <a:ext cx="576065" cy="523220"/>
          </a:xfrm>
          <a:prstGeom prst="rect">
            <a:avLst/>
          </a:prstGeom>
          <a:noFill/>
        </p:spPr>
        <p:txBody>
          <a:bodyPr wrap="square" rtlCol="0">
            <a:spAutoFit/>
          </a:bodyPr>
          <a:lstStyle/>
          <a:p>
            <a:r>
              <a:rPr lang="de-DE" sz="2800" dirty="0">
                <a:solidFill>
                  <a:schemeClr val="bg1"/>
                </a:solidFill>
                <a:sym typeface="Wingdings"/>
              </a:rPr>
              <a:t></a:t>
            </a:r>
            <a:endParaRPr lang="de-DE" sz="2800" dirty="0">
              <a:solidFill>
                <a:schemeClr val="bg1"/>
              </a:solidFill>
            </a:endParaRPr>
          </a:p>
        </p:txBody>
      </p:sp>
      <p:sp>
        <p:nvSpPr>
          <p:cNvPr id="13" name="Textfeld 12"/>
          <p:cNvSpPr txBox="1"/>
          <p:nvPr/>
        </p:nvSpPr>
        <p:spPr>
          <a:xfrm>
            <a:off x="4522868" y="2472648"/>
            <a:ext cx="576065" cy="523220"/>
          </a:xfrm>
          <a:prstGeom prst="rect">
            <a:avLst/>
          </a:prstGeom>
          <a:noFill/>
        </p:spPr>
        <p:txBody>
          <a:bodyPr wrap="square" rtlCol="0">
            <a:spAutoFit/>
          </a:bodyPr>
          <a:lstStyle/>
          <a:p>
            <a:r>
              <a:rPr lang="de-DE" sz="2800" dirty="0">
                <a:solidFill>
                  <a:schemeClr val="bg1"/>
                </a:solidFill>
                <a:sym typeface="Wingdings"/>
              </a:rPr>
              <a:t></a:t>
            </a:r>
            <a:endParaRPr lang="de-DE" sz="2800" dirty="0">
              <a:solidFill>
                <a:schemeClr val="bg1"/>
              </a:solidFill>
            </a:endParaRPr>
          </a:p>
        </p:txBody>
      </p:sp>
      <p:sp>
        <p:nvSpPr>
          <p:cNvPr id="14" name="Textfeld 13"/>
          <p:cNvSpPr txBox="1"/>
          <p:nvPr/>
        </p:nvSpPr>
        <p:spPr>
          <a:xfrm>
            <a:off x="4998914" y="2340009"/>
            <a:ext cx="576065" cy="523220"/>
          </a:xfrm>
          <a:prstGeom prst="rect">
            <a:avLst/>
          </a:prstGeom>
          <a:noFill/>
        </p:spPr>
        <p:txBody>
          <a:bodyPr wrap="square" rtlCol="0">
            <a:spAutoFit/>
          </a:bodyPr>
          <a:lstStyle/>
          <a:p>
            <a:r>
              <a:rPr lang="de-DE" sz="2800" dirty="0">
                <a:solidFill>
                  <a:schemeClr val="bg1"/>
                </a:solidFill>
                <a:sym typeface="Webdings"/>
              </a:rPr>
              <a:t></a:t>
            </a:r>
            <a:endParaRPr lang="de-DE" sz="2800" dirty="0">
              <a:solidFill>
                <a:schemeClr val="bg1"/>
              </a:solidFill>
            </a:endParaRPr>
          </a:p>
        </p:txBody>
      </p:sp>
    </p:spTree>
    <p:extLst>
      <p:ext uri="{BB962C8B-B14F-4D97-AF65-F5344CB8AC3E}">
        <p14:creationId xmlns:p14="http://schemas.microsoft.com/office/powerpoint/2010/main" val="26097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4.12218E-6 L 0.24288 0.17865 " pathEditMode="relative" rAng="0" ptsTypes="AA">
                                      <p:cBhvr>
                                        <p:cTn id="6" dur="1100" fill="hold"/>
                                        <p:tgtEl>
                                          <p:spTgt spid="5"/>
                                        </p:tgtEl>
                                        <p:attrNameLst>
                                          <p:attrName>ppt_x</p:attrName>
                                          <p:attrName>ppt_y</p:attrName>
                                        </p:attrNameLst>
                                      </p:cBhvr>
                                      <p:rCtr x="12135" y="8917"/>
                                    </p:animMotion>
                                  </p:childTnLst>
                                </p:cTn>
                              </p:par>
                              <p:par>
                                <p:cTn id="7" presetID="42" presetClass="path" presetSubtype="0" accel="50000" decel="50000" fill="hold" grpId="0" nodeType="withEffect">
                                  <p:stCondLst>
                                    <p:cond delay="0"/>
                                  </p:stCondLst>
                                  <p:childTnLst>
                                    <p:animMotion origin="layout" path="M 3.05556E-6 -3.08547E-7 L 0.28368 -0.05523 " pathEditMode="relative" rAng="0" ptsTypes="AA">
                                      <p:cBhvr>
                                        <p:cTn id="8" dur="1100" fill="hold"/>
                                        <p:tgtEl>
                                          <p:spTgt spid="8"/>
                                        </p:tgtEl>
                                        <p:attrNameLst>
                                          <p:attrName>ppt_x</p:attrName>
                                          <p:attrName>ppt_y</p:attrName>
                                        </p:attrNameLst>
                                      </p:cBhvr>
                                      <p:rCtr x="14184" y="-2777"/>
                                    </p:animMotion>
                                  </p:childTnLst>
                                </p:cTn>
                              </p:par>
                              <p:par>
                                <p:cTn id="9" presetID="42" presetClass="path" presetSubtype="0" accel="50000" decel="50000" fill="hold" grpId="0" nodeType="withEffect">
                                  <p:stCondLst>
                                    <p:cond delay="0"/>
                                  </p:stCondLst>
                                  <p:childTnLst>
                                    <p:animMotion origin="layout" path="M -0.04722 0.01789 L -0.32274 0.18574 " pathEditMode="relative" rAng="0" ptsTypes="AA">
                                      <p:cBhvr>
                                        <p:cTn id="10" dur="1100" fill="hold"/>
                                        <p:tgtEl>
                                          <p:spTgt spid="9"/>
                                        </p:tgtEl>
                                        <p:attrNameLst>
                                          <p:attrName>ppt_x</p:attrName>
                                          <p:attrName>ppt_y</p:attrName>
                                        </p:attrNameLst>
                                      </p:cBhvr>
                                      <p:rCtr x="-13785" y="8392"/>
                                    </p:animMotion>
                                  </p:childTnLst>
                                </p:cTn>
                              </p:par>
                              <p:par>
                                <p:cTn id="11" presetID="42" presetClass="path" presetSubtype="0" accel="50000" decel="50000" fill="hold" grpId="0" nodeType="withEffect">
                                  <p:stCondLst>
                                    <p:cond delay="0"/>
                                  </p:stCondLst>
                                  <p:childTnLst>
                                    <p:animMotion origin="layout" path="M 3.05556E-6 4.35668E-6 L -0.26771 -0.11355 " pathEditMode="relative" rAng="0" ptsTypes="AA">
                                      <p:cBhvr>
                                        <p:cTn id="12" dur="1300" fill="hold"/>
                                        <p:tgtEl>
                                          <p:spTgt spid="10"/>
                                        </p:tgtEl>
                                        <p:attrNameLst>
                                          <p:attrName>ppt_x</p:attrName>
                                          <p:attrName>ppt_y</p:attrName>
                                        </p:attrNameLst>
                                      </p:cBhvr>
                                      <p:rCtr x="-13385" y="-5677"/>
                                    </p:animMotion>
                                  </p:childTnLst>
                                </p:cTn>
                              </p:par>
                            </p:childTnLst>
                          </p:cTn>
                        </p:par>
                        <p:par>
                          <p:cTn id="13" fill="hold">
                            <p:stCondLst>
                              <p:cond delay="1300"/>
                            </p:stCondLst>
                            <p:childTnLst>
                              <p:par>
                                <p:cTn id="14" presetID="10" presetClass="exit" presetSubtype="0" fill="hold" grpId="1" nodeType="afterEffect">
                                  <p:stCondLst>
                                    <p:cond delay="0"/>
                                  </p:stCondLst>
                                  <p:childTnLst>
                                    <p:animEffect transition="out" filter="fade">
                                      <p:cBhvr>
                                        <p:cTn id="15" dur="100"/>
                                        <p:tgtEl>
                                          <p:spTgt spid="5"/>
                                        </p:tgtEl>
                                      </p:cBhvr>
                                    </p:animEffect>
                                    <p:set>
                                      <p:cBhvr>
                                        <p:cTn id="16" dur="1" fill="hold">
                                          <p:stCondLst>
                                            <p:cond delay="99"/>
                                          </p:stCondLst>
                                        </p:cTn>
                                        <p:tgtEl>
                                          <p:spTgt spid="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100"/>
                                        <p:tgtEl>
                                          <p:spTgt spid="8"/>
                                        </p:tgtEl>
                                      </p:cBhvr>
                                    </p:animEffect>
                                    <p:set>
                                      <p:cBhvr>
                                        <p:cTn id="19" dur="1" fill="hold">
                                          <p:stCondLst>
                                            <p:cond delay="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
                                        <p:tgtEl>
                                          <p:spTgt spid="9"/>
                                        </p:tgtEl>
                                      </p:cBhvr>
                                    </p:animEffect>
                                    <p:set>
                                      <p:cBhvr>
                                        <p:cTn id="22" dur="1" fill="hold">
                                          <p:stCondLst>
                                            <p:cond delay="199"/>
                                          </p:stCondLst>
                                        </p:cTn>
                                        <p:tgtEl>
                                          <p:spTgt spid="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100"/>
                                        <p:tgtEl>
                                          <p:spTgt spid="10"/>
                                        </p:tgtEl>
                                      </p:cBhvr>
                                    </p:animEffect>
                                    <p:set>
                                      <p:cBhvr>
                                        <p:cTn id="25" dur="1" fill="hold">
                                          <p:stCondLst>
                                            <p:cond delay="99"/>
                                          </p:stCondLst>
                                        </p:cTn>
                                        <p:tgtEl>
                                          <p:spTgt spid="10"/>
                                        </p:tgtEl>
                                        <p:attrNameLst>
                                          <p:attrName>style.visibility</p:attrName>
                                        </p:attrNameLst>
                                      </p:cBhvr>
                                      <p:to>
                                        <p:strVal val="hidden"/>
                                      </p:to>
                                    </p:set>
                                  </p:childTnLst>
                                </p:cTn>
                              </p:par>
                              <p:par>
                                <p:cTn id="26" presetID="1" presetClass="entr" presetSubtype="0"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8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1800"/>
                            </p:stCondLst>
                            <p:childTnLst>
                              <p:par>
                                <p:cTn id="32" presetID="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p:bldP spid="10" grpId="1"/>
      <p:bldP spid="6"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Lebenswelt – individuell, selbstwirksam, mobil</a:t>
            </a:r>
          </a:p>
        </p:txBody>
      </p:sp>
      <p:grpSp>
        <p:nvGrpSpPr>
          <p:cNvPr id="3" name="Gruppieren 2"/>
          <p:cNvGrpSpPr/>
          <p:nvPr/>
        </p:nvGrpSpPr>
        <p:grpSpPr>
          <a:xfrm>
            <a:off x="3312000" y="2031690"/>
            <a:ext cx="2520280" cy="1764196"/>
            <a:chOff x="3312000" y="2031690"/>
            <a:chExt cx="2520280" cy="1764196"/>
          </a:xfrm>
        </p:grpSpPr>
        <p:pic>
          <p:nvPicPr>
            <p:cNvPr id="11" name="Picture 3" descr="C:\Users\sheilman\AppData\Local\Microsoft\Windows\Temporary Internet Files\Content.IE5\HNLZ4U25\family-people-silhouettes-ve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000" y="2031690"/>
              <a:ext cx="2520280" cy="17641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635894" y="238217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sp>
          <p:nvSpPr>
            <p:cNvPr id="13" name="Textfeld 12"/>
            <p:cNvSpPr txBox="1"/>
            <p:nvPr/>
          </p:nvSpPr>
          <p:spPr>
            <a:xfrm>
              <a:off x="4139951" y="245749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4" name="Textfeld 13"/>
            <p:cNvSpPr txBox="1"/>
            <p:nvPr/>
          </p:nvSpPr>
          <p:spPr>
            <a:xfrm>
              <a:off x="4522868" y="2472648"/>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5" name="Textfeld 14"/>
            <p:cNvSpPr txBox="1"/>
            <p:nvPr/>
          </p:nvSpPr>
          <p:spPr>
            <a:xfrm>
              <a:off x="4998914" y="2340009"/>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grpSp>
      <p:sp>
        <p:nvSpPr>
          <p:cNvPr id="6" name="Abgerundete rechteckige Legende 5"/>
          <p:cNvSpPr/>
          <p:nvPr/>
        </p:nvSpPr>
        <p:spPr>
          <a:xfrm>
            <a:off x="611560" y="3187932"/>
            <a:ext cx="2526975" cy="841331"/>
          </a:xfrm>
          <a:prstGeom prst="wedgeRoundRectCallout">
            <a:avLst>
              <a:gd name="adj1" fmla="val 66459"/>
              <a:gd name="adj2" fmla="val -12369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atin typeface="Calibri" panose="020F0502020204030204" pitchFamily="34" charset="0"/>
              </a:rPr>
              <a:t>„Ich bin meines Glückes Schmied!“</a:t>
            </a:r>
          </a:p>
        </p:txBody>
      </p:sp>
      <p:sp>
        <p:nvSpPr>
          <p:cNvPr id="16" name="Wolkenförmige Legende 15"/>
          <p:cNvSpPr/>
          <p:nvPr/>
        </p:nvSpPr>
        <p:spPr>
          <a:xfrm>
            <a:off x="441485" y="1239024"/>
            <a:ext cx="3585646" cy="1186308"/>
          </a:xfrm>
          <a:prstGeom prst="cloudCallout">
            <a:avLst>
              <a:gd name="adj1" fmla="val 56253"/>
              <a:gd name="adj2" fmla="val 1597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600" dirty="0">
                <a:latin typeface="Calibri" panose="020F0502020204030204" pitchFamily="34" charset="0"/>
              </a:rPr>
              <a:t>Selbstwirksamkeit „Ich kann es und bin verantwortlich“</a:t>
            </a:r>
          </a:p>
        </p:txBody>
      </p:sp>
      <p:sp>
        <p:nvSpPr>
          <p:cNvPr id="17" name="Legende mit Linie 1 16"/>
          <p:cNvSpPr/>
          <p:nvPr/>
        </p:nvSpPr>
        <p:spPr>
          <a:xfrm>
            <a:off x="6660232" y="1475913"/>
            <a:ext cx="2088232" cy="1728192"/>
          </a:xfrm>
          <a:prstGeom prst="borderCallout1">
            <a:avLst>
              <a:gd name="adj1" fmla="val 68756"/>
              <a:gd name="adj2" fmla="val -51209"/>
              <a:gd name="adj3" fmla="val 50795"/>
              <a:gd name="adj4" fmla="val -6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Calibri" panose="020F0502020204030204" pitchFamily="34" charset="0"/>
              </a:rPr>
              <a:t>Viele Ortswechsel, kaum regionale Bezüge</a:t>
            </a:r>
          </a:p>
          <a:p>
            <a:pPr algn="ctr"/>
            <a:endParaRPr lang="de-DE" dirty="0">
              <a:latin typeface="Calibri" panose="020F0502020204030204" pitchFamily="34" charset="0"/>
            </a:endParaRPr>
          </a:p>
          <a:p>
            <a:pPr algn="ctr"/>
            <a:r>
              <a:rPr lang="de-DE" dirty="0">
                <a:latin typeface="Calibri" panose="020F0502020204030204" pitchFamily="34" charset="0"/>
              </a:rPr>
              <a:t>Familie als Anker</a:t>
            </a:r>
          </a:p>
        </p:txBody>
      </p:sp>
      <p:sp>
        <p:nvSpPr>
          <p:cNvPr id="21" name="Legende mit Linie 1 20"/>
          <p:cNvSpPr/>
          <p:nvPr/>
        </p:nvSpPr>
        <p:spPr>
          <a:xfrm>
            <a:off x="5436096" y="3765915"/>
            <a:ext cx="2779142" cy="864096"/>
          </a:xfrm>
          <a:prstGeom prst="borderCallout1">
            <a:avLst>
              <a:gd name="adj1" fmla="val 3677"/>
              <a:gd name="adj2" fmla="val -24843"/>
              <a:gd name="adj3" fmla="val 50006"/>
              <a:gd name="adj4" fmla="val 5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a:latin typeface="Calibri" panose="020F0502020204030204" pitchFamily="34" charset="0"/>
              </a:rPr>
              <a:t>Digitalisierung ist ein geübtes Werkzeug. </a:t>
            </a:r>
          </a:p>
        </p:txBody>
      </p:sp>
    </p:spTree>
    <p:extLst>
      <p:ext uri="{BB962C8B-B14F-4D97-AF65-F5344CB8AC3E}">
        <p14:creationId xmlns:p14="http://schemas.microsoft.com/office/powerpoint/2010/main" val="132127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Glaube – eine intime Privatsache</a:t>
            </a:r>
          </a:p>
        </p:txBody>
      </p:sp>
      <p:grpSp>
        <p:nvGrpSpPr>
          <p:cNvPr id="3" name="Gruppieren 2"/>
          <p:cNvGrpSpPr/>
          <p:nvPr/>
        </p:nvGrpSpPr>
        <p:grpSpPr>
          <a:xfrm>
            <a:off x="3312000" y="2031690"/>
            <a:ext cx="2520280" cy="1764196"/>
            <a:chOff x="3312000" y="2031690"/>
            <a:chExt cx="2520280" cy="1764196"/>
          </a:xfrm>
        </p:grpSpPr>
        <p:pic>
          <p:nvPicPr>
            <p:cNvPr id="11" name="Picture 3" descr="C:\Users\sheilman\AppData\Local\Microsoft\Windows\Temporary Internet Files\Content.IE5\HNLZ4U25\family-people-silhouettes-ve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000" y="2031690"/>
              <a:ext cx="2520280" cy="17641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635894" y="238217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sp>
          <p:nvSpPr>
            <p:cNvPr id="13" name="Textfeld 12"/>
            <p:cNvSpPr txBox="1"/>
            <p:nvPr/>
          </p:nvSpPr>
          <p:spPr>
            <a:xfrm>
              <a:off x="4139951" y="245749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4" name="Textfeld 13"/>
            <p:cNvSpPr txBox="1"/>
            <p:nvPr/>
          </p:nvSpPr>
          <p:spPr>
            <a:xfrm>
              <a:off x="4522868" y="2472648"/>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5" name="Textfeld 14"/>
            <p:cNvSpPr txBox="1"/>
            <p:nvPr/>
          </p:nvSpPr>
          <p:spPr>
            <a:xfrm>
              <a:off x="4998914" y="2340009"/>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grpSp>
      <p:sp>
        <p:nvSpPr>
          <p:cNvPr id="4" name="Abgerundete rechteckige Legende 3"/>
          <p:cNvSpPr/>
          <p:nvPr/>
        </p:nvSpPr>
        <p:spPr>
          <a:xfrm>
            <a:off x="107504" y="1491630"/>
            <a:ext cx="3204496" cy="848380"/>
          </a:xfrm>
          <a:prstGeom prst="wedgeRoundRectCallout">
            <a:avLst>
              <a:gd name="adj1" fmla="val 67172"/>
              <a:gd name="adj2" fmla="val 230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a:latin typeface="Calibri" panose="020F0502020204030204" pitchFamily="34" charset="0"/>
              </a:rPr>
              <a:t>Glaube braucht keine Kirche.</a:t>
            </a:r>
          </a:p>
        </p:txBody>
      </p:sp>
      <p:sp>
        <p:nvSpPr>
          <p:cNvPr id="19" name="Legende mit Linie 1 18"/>
          <p:cNvSpPr/>
          <p:nvPr/>
        </p:nvSpPr>
        <p:spPr>
          <a:xfrm>
            <a:off x="251520" y="3147814"/>
            <a:ext cx="2779142" cy="1080120"/>
          </a:xfrm>
          <a:prstGeom prst="borderCallout1">
            <a:avLst>
              <a:gd name="adj1" fmla="val 24052"/>
              <a:gd name="adj2" fmla="val 119779"/>
              <a:gd name="adj3" fmla="val 49216"/>
              <a:gd name="adj4" fmla="val 1000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Calibri" panose="020F0502020204030204" pitchFamily="34" charset="0"/>
              </a:rPr>
              <a:t>Glaube ist positiv, wenn er Halt und Stärke gibt. </a:t>
            </a:r>
          </a:p>
        </p:txBody>
      </p:sp>
      <p:sp>
        <p:nvSpPr>
          <p:cNvPr id="20" name="Abgerundete rechteckige Legende 19"/>
          <p:cNvSpPr/>
          <p:nvPr/>
        </p:nvSpPr>
        <p:spPr>
          <a:xfrm flipH="1">
            <a:off x="6143189" y="1754086"/>
            <a:ext cx="2304256" cy="2218285"/>
          </a:xfrm>
          <a:prstGeom prst="wedgeRoundRectCallout">
            <a:avLst>
              <a:gd name="adj1" fmla="val 67172"/>
              <a:gd name="adj2" fmla="val 230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latin typeface="Calibri" panose="020F0502020204030204" pitchFamily="34" charset="0"/>
              </a:rPr>
              <a:t>Damit gehe ich nicht nach außen.</a:t>
            </a:r>
          </a:p>
        </p:txBody>
      </p:sp>
    </p:spTree>
    <p:extLst>
      <p:ext uri="{BB962C8B-B14F-4D97-AF65-F5344CB8AC3E}">
        <p14:creationId xmlns:p14="http://schemas.microsoft.com/office/powerpoint/2010/main" val="357195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Kirche – allenfalls eine schöne Erinnerung</a:t>
            </a:r>
          </a:p>
        </p:txBody>
      </p:sp>
      <p:grpSp>
        <p:nvGrpSpPr>
          <p:cNvPr id="3" name="Gruppieren 2"/>
          <p:cNvGrpSpPr/>
          <p:nvPr/>
        </p:nvGrpSpPr>
        <p:grpSpPr>
          <a:xfrm>
            <a:off x="3312000" y="2031690"/>
            <a:ext cx="2520280" cy="1764196"/>
            <a:chOff x="3312000" y="2031690"/>
            <a:chExt cx="2520280" cy="1764196"/>
          </a:xfrm>
        </p:grpSpPr>
        <p:pic>
          <p:nvPicPr>
            <p:cNvPr id="11" name="Picture 3" descr="C:\Users\sheilman\AppData\Local\Microsoft\Windows\Temporary Internet Files\Content.IE5\HNLZ4U25\family-people-silhouettes-ve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000" y="2031690"/>
              <a:ext cx="2520280" cy="17641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635894" y="238217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sp>
          <p:nvSpPr>
            <p:cNvPr id="13" name="Textfeld 12"/>
            <p:cNvSpPr txBox="1"/>
            <p:nvPr/>
          </p:nvSpPr>
          <p:spPr>
            <a:xfrm>
              <a:off x="4139951" y="2457497"/>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4" name="Textfeld 13"/>
            <p:cNvSpPr txBox="1"/>
            <p:nvPr/>
          </p:nvSpPr>
          <p:spPr>
            <a:xfrm>
              <a:off x="4522868" y="2472648"/>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ingdings"/>
                </a:rPr>
                <a:t></a:t>
              </a:r>
              <a:endParaRPr lang="de-DE" sz="2800" dirty="0">
                <a:solidFill>
                  <a:schemeClr val="bg1"/>
                </a:solidFill>
                <a:latin typeface="Calibri" panose="020F0502020204030204" pitchFamily="34" charset="0"/>
              </a:endParaRPr>
            </a:p>
          </p:txBody>
        </p:sp>
        <p:sp>
          <p:nvSpPr>
            <p:cNvPr id="15" name="Textfeld 14"/>
            <p:cNvSpPr txBox="1"/>
            <p:nvPr/>
          </p:nvSpPr>
          <p:spPr>
            <a:xfrm>
              <a:off x="4998914" y="2340009"/>
              <a:ext cx="576065" cy="523220"/>
            </a:xfrm>
            <a:prstGeom prst="rect">
              <a:avLst/>
            </a:prstGeom>
            <a:noFill/>
          </p:spPr>
          <p:txBody>
            <a:bodyPr wrap="square" rtlCol="0">
              <a:spAutoFit/>
            </a:bodyPr>
            <a:lstStyle/>
            <a:p>
              <a:r>
                <a:rPr lang="de-DE" sz="2800" dirty="0">
                  <a:solidFill>
                    <a:schemeClr val="bg1"/>
                  </a:solidFill>
                  <a:latin typeface="Calibri" panose="020F0502020204030204" pitchFamily="34" charset="0"/>
                  <a:sym typeface="Webdings"/>
                </a:rPr>
                <a:t></a:t>
              </a:r>
              <a:endParaRPr lang="de-DE" sz="2800" dirty="0">
                <a:solidFill>
                  <a:schemeClr val="bg1"/>
                </a:solidFill>
                <a:latin typeface="Calibri" panose="020F0502020204030204" pitchFamily="34" charset="0"/>
              </a:endParaRPr>
            </a:p>
          </p:txBody>
        </p:sp>
      </p:grpSp>
      <p:sp>
        <p:nvSpPr>
          <p:cNvPr id="6" name="Abgerundete rechteckige Legende 5"/>
          <p:cNvSpPr/>
          <p:nvPr/>
        </p:nvSpPr>
        <p:spPr>
          <a:xfrm>
            <a:off x="611560" y="3375220"/>
            <a:ext cx="2526975" cy="841331"/>
          </a:xfrm>
          <a:prstGeom prst="wedgeRoundRectCallout">
            <a:avLst>
              <a:gd name="adj1" fmla="val 66459"/>
              <a:gd name="adj2" fmla="val -12369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latin typeface="Calibri" panose="020F0502020204030204" pitchFamily="34" charset="0"/>
              </a:rPr>
              <a:t>„Der Zug ist abgefahren!“</a:t>
            </a:r>
          </a:p>
        </p:txBody>
      </p:sp>
      <p:sp>
        <p:nvSpPr>
          <p:cNvPr id="16" name="Wolkenförmige Legende 15"/>
          <p:cNvSpPr/>
          <p:nvPr/>
        </p:nvSpPr>
        <p:spPr>
          <a:xfrm>
            <a:off x="42067" y="1239022"/>
            <a:ext cx="3585646" cy="1362595"/>
          </a:xfrm>
          <a:prstGeom prst="cloudCallout">
            <a:avLst>
              <a:gd name="adj1" fmla="val 62153"/>
              <a:gd name="adj2" fmla="val 345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600" dirty="0">
                <a:latin typeface="Calibri" panose="020F0502020204030204" pitchFamily="34" charset="0"/>
              </a:rPr>
              <a:t>Die Konfi-Zeit und manche Rituale sind klasse, aber im Moment spricht mich nichts an.</a:t>
            </a:r>
          </a:p>
        </p:txBody>
      </p:sp>
      <p:sp>
        <p:nvSpPr>
          <p:cNvPr id="17" name="Legende mit Linie 1 16"/>
          <p:cNvSpPr/>
          <p:nvPr/>
        </p:nvSpPr>
        <p:spPr>
          <a:xfrm>
            <a:off x="6660232" y="1459739"/>
            <a:ext cx="2088232" cy="1184048"/>
          </a:xfrm>
          <a:prstGeom prst="borderCallout1">
            <a:avLst>
              <a:gd name="adj1" fmla="val 69110"/>
              <a:gd name="adj2" fmla="val -58320"/>
              <a:gd name="adj3" fmla="val 50795"/>
              <a:gd name="adj4" fmla="val -6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atin typeface="Calibri" panose="020F0502020204030204" pitchFamily="34" charset="0"/>
              </a:rPr>
              <a:t>Kirche muss sich verändern, wenn sie eine Zukunft haben will.</a:t>
            </a:r>
          </a:p>
        </p:txBody>
      </p:sp>
      <p:sp>
        <p:nvSpPr>
          <p:cNvPr id="21" name="Legende mit Linie 1 20"/>
          <p:cNvSpPr/>
          <p:nvPr/>
        </p:nvSpPr>
        <p:spPr>
          <a:xfrm>
            <a:off x="6228184" y="3075805"/>
            <a:ext cx="2779142" cy="1140745"/>
          </a:xfrm>
          <a:prstGeom prst="borderCallout1">
            <a:avLst>
              <a:gd name="adj1" fmla="val 3677"/>
              <a:gd name="adj2" fmla="val -24843"/>
              <a:gd name="adj3" fmla="val 50006"/>
              <a:gd name="adj4" fmla="val 58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latin typeface="Calibri" panose="020F0502020204030204" pitchFamily="34" charset="0"/>
              </a:rPr>
              <a:t>Wunsch nach authentischer, fröhlicher, offenen, einladender </a:t>
            </a:r>
          </a:p>
          <a:p>
            <a:pPr algn="ctr"/>
            <a:r>
              <a:rPr lang="de-DE" dirty="0">
                <a:latin typeface="Calibri" panose="020F0502020204030204" pitchFamily="34" charset="0"/>
              </a:rPr>
              <a:t>Kirche</a:t>
            </a:r>
          </a:p>
        </p:txBody>
      </p:sp>
    </p:spTree>
    <p:extLst>
      <p:ext uri="{BB962C8B-B14F-4D97-AF65-F5344CB8AC3E}">
        <p14:creationId xmlns:p14="http://schemas.microsoft.com/office/powerpoint/2010/main" val="39168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erste post-christliche Generation?</a:t>
            </a:r>
          </a:p>
        </p:txBody>
      </p:sp>
      <p:sp>
        <p:nvSpPr>
          <p:cNvPr id="3" name="Inhaltsplatzhalter 2"/>
          <p:cNvSpPr>
            <a:spLocks noGrp="1"/>
          </p:cNvSpPr>
          <p:nvPr>
            <p:ph idx="1"/>
          </p:nvPr>
        </p:nvSpPr>
        <p:spPr/>
        <p:txBody>
          <a:bodyPr/>
          <a:lstStyle/>
          <a:p>
            <a:r>
              <a:rPr lang="de-DE" dirty="0"/>
              <a:t>„Diese jungen Menschen leben ein stark auf sich selbst bezogenes Leben. Alles, was darüber hinaus Geltung beansprucht, muss sich vor den damit verbundenen Interessen bewähren.“ (Ulf </a:t>
            </a:r>
            <a:r>
              <a:rPr lang="de-DE" dirty="0" err="1"/>
              <a:t>Endewardt</a:t>
            </a:r>
            <a:r>
              <a:rPr lang="de-DE" dirty="0"/>
              <a:t>)</a:t>
            </a:r>
          </a:p>
          <a:p>
            <a:endParaRPr lang="de-DE" dirty="0"/>
          </a:p>
        </p:txBody>
      </p:sp>
    </p:spTree>
    <p:extLst>
      <p:ext uri="{BB962C8B-B14F-4D97-AF65-F5344CB8AC3E}">
        <p14:creationId xmlns:p14="http://schemas.microsoft.com/office/powerpoint/2010/main" val="413966721"/>
      </p:ext>
    </p:extLst>
  </p:cSld>
  <p:clrMapOvr>
    <a:masterClrMapping/>
  </p:clrMapOvr>
</p:sld>
</file>

<file path=ppt/theme/theme1.xml><?xml version="1.0" encoding="utf-8"?>
<a:theme xmlns:a="http://schemas.openxmlformats.org/drawingml/2006/main" name="Präsentatio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Präsentation1</Template>
  <TotalTime>0</TotalTime>
  <Words>3414</Words>
  <Application>Microsoft Office PowerPoint</Application>
  <PresentationFormat>Bildschirmpräsentation (16:9)</PresentationFormat>
  <Paragraphs>287</Paragraphs>
  <Slides>28</Slides>
  <Notes>23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Agfa Rotis Sans Serif ExBd</vt:lpstr>
      <vt:lpstr>Arial</vt:lpstr>
      <vt:lpstr>Calibri</vt:lpstr>
      <vt:lpstr>Courier New</vt:lpstr>
      <vt:lpstr>Wingdings</vt:lpstr>
      <vt:lpstr>Präsentation1</vt:lpstr>
      <vt:lpstr>Junge Erwachsene &amp; Kirche im Spannungsfeld – ein paar aktuelle Studien und Erkenntnisse</vt:lpstr>
      <vt:lpstr>Sportliches Programm für heute</vt:lpstr>
      <vt:lpstr>„Junge Erwachsene“ im Wandel</vt:lpstr>
      <vt:lpstr>Lebens- und Glaubenswelten junger Menschen (19-27 Jahre)</vt:lpstr>
      <vt:lpstr>Zentrale Befunde</vt:lpstr>
      <vt:lpstr>Lebenswelt – individuell, selbstwirksam, mobil</vt:lpstr>
      <vt:lpstr>Glaube – eine intime Privatsache</vt:lpstr>
      <vt:lpstr>Kirche – allenfalls eine schöne Erinnerung</vt:lpstr>
      <vt:lpstr>Die erste post-christliche Generation?</vt:lpstr>
      <vt:lpstr>Stadionrunde: Studienblitzlichtgewitter</vt:lpstr>
      <vt:lpstr>Badewannentheorie der Verbundenheit</vt:lpstr>
      <vt:lpstr>Was glauben religiöse junge Erwachsene?</vt:lpstr>
      <vt:lpstr>Gottesbild: Zustimmung zu Gottesbildern</vt:lpstr>
      <vt:lpstr>Gottesbild</vt:lpstr>
      <vt:lpstr>Bibelverständnis</vt:lpstr>
      <vt:lpstr>Glaubenspraxis</vt:lpstr>
      <vt:lpstr>Einstellung zur Kirche </vt:lpstr>
      <vt:lpstr>Gibt es durch junge Erwachsene maßgeblich geprägte Ausdrucksweisen des christlichen Glaubens mit ekklesiologischer Qualität?</vt:lpstr>
      <vt:lpstr>In der Postmoderne…</vt:lpstr>
      <vt:lpstr>Die Ekklesiomatrix (nach Rebecca John Klug)</vt:lpstr>
      <vt:lpstr>Statt neuer Dimensionen des Gemeindebegriffs eine neue Organisationslogik</vt:lpstr>
      <vt:lpstr>Ausdrucksweisen des Glaubens</vt:lpstr>
      <vt:lpstr>Und wie ist das mit dem Spannungsfeld?</vt:lpstr>
      <vt:lpstr>Praktisch-theologische Zusammenfassung  mit EFFEKT…</vt:lpstr>
      <vt:lpstr>PowerPoint-Präsentation</vt:lpstr>
      <vt:lpstr>Weniger Sozialisation. Mehr EFFEKT.</vt:lpstr>
      <vt:lpstr>Quellen &amp; Literatur</vt:lpstr>
      <vt:lpstr>Linksammlung für Praktiker:innen</vt:lpstr>
    </vt:vector>
  </TitlesOfParts>
  <Company>AfJ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Markel</dc:creator>
  <cp:lastModifiedBy>Steiner Doris</cp:lastModifiedBy>
  <cp:revision>128</cp:revision>
  <cp:lastPrinted>2018-09-25T09:04:50Z</cp:lastPrinted>
  <dcterms:created xsi:type="dcterms:W3CDTF">2017-09-15T07:44:21Z</dcterms:created>
  <dcterms:modified xsi:type="dcterms:W3CDTF">2023-03-16T09:57:56Z</dcterms:modified>
</cp:coreProperties>
</file>