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82" r:id="rId3"/>
    <p:sldId id="283" r:id="rId4"/>
    <p:sldId id="284" r:id="rId5"/>
    <p:sldId id="271" r:id="rId6"/>
    <p:sldId id="281" r:id="rId7"/>
    <p:sldId id="272" r:id="rId8"/>
    <p:sldId id="273" r:id="rId9"/>
    <p:sldId id="275" r:id="rId10"/>
    <p:sldId id="276" r:id="rId11"/>
    <p:sldId id="277" r:id="rId12"/>
    <p:sldId id="285" r:id="rId13"/>
    <p:sldId id="279" r:id="rId14"/>
    <p:sldId id="280" r:id="rId15"/>
    <p:sldId id="269" r:id="rId16"/>
    <p:sldId id="266" r:id="rId17"/>
    <p:sldId id="265" r:id="rId18"/>
    <p:sldId id="263" r:id="rId19"/>
    <p:sldId id="267" r:id="rId20"/>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9E3"/>
    <a:srgbClr val="C6168D"/>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71" autoAdjust="0"/>
  </p:normalViewPr>
  <p:slideViewPr>
    <p:cSldViewPr>
      <p:cViewPr varScale="1">
        <p:scale>
          <a:sx n="106" d="100"/>
          <a:sy n="106" d="100"/>
        </p:scale>
        <p:origin x="176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752DA-F897-46BD-AA27-2EEAA3A29B6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de-DE"/>
        </a:p>
      </dgm:t>
    </dgm:pt>
    <dgm:pt modelId="{1426BCD7-C240-49BB-AEFC-22AE7231E1C5}">
      <dgm:prSet phldrT="[Text]"/>
      <dgm:spPr/>
      <dgm:t>
        <a:bodyPr/>
        <a:lstStyle/>
        <a:p>
          <a:r>
            <a:rPr lang="de-DE" dirty="0"/>
            <a:t>Glaube als Ereignis</a:t>
          </a:r>
        </a:p>
      </dgm:t>
    </dgm:pt>
    <dgm:pt modelId="{C456F7A9-BDF2-41B1-A4B7-C909A491D186}" type="parTrans" cxnId="{DA0EA5C9-2340-4BEF-99EB-50A76B027B4E}">
      <dgm:prSet/>
      <dgm:spPr/>
      <dgm:t>
        <a:bodyPr/>
        <a:lstStyle/>
        <a:p>
          <a:endParaRPr lang="de-DE"/>
        </a:p>
      </dgm:t>
    </dgm:pt>
    <dgm:pt modelId="{E996175D-2630-4912-9D7C-6946E42C3451}" type="sibTrans" cxnId="{DA0EA5C9-2340-4BEF-99EB-50A76B027B4E}">
      <dgm:prSet/>
      <dgm:spPr/>
      <dgm:t>
        <a:bodyPr/>
        <a:lstStyle/>
        <a:p>
          <a:endParaRPr lang="de-DE"/>
        </a:p>
      </dgm:t>
    </dgm:pt>
    <dgm:pt modelId="{2D3F3CBA-A2B2-4CD2-B836-24524D335C9B}">
      <dgm:prSet phldrT="[Text]"/>
      <dgm:spPr/>
      <dgm:t>
        <a:bodyPr/>
        <a:lstStyle/>
        <a:p>
          <a:r>
            <a:rPr lang="de-DE" dirty="0"/>
            <a:t>Postkonstantinische Kirche</a:t>
          </a:r>
        </a:p>
      </dgm:t>
    </dgm:pt>
    <dgm:pt modelId="{424DDD4D-38DC-4BD1-AC53-EED2DBBDEDA2}" type="parTrans" cxnId="{D9B0C2D4-0F2A-484A-B7A3-4586AC30D9B6}">
      <dgm:prSet/>
      <dgm:spPr/>
      <dgm:t>
        <a:bodyPr/>
        <a:lstStyle/>
        <a:p>
          <a:endParaRPr lang="de-DE"/>
        </a:p>
      </dgm:t>
    </dgm:pt>
    <dgm:pt modelId="{69EBEB2D-B295-4070-AEA9-50D3BA7A0E19}" type="sibTrans" cxnId="{D9B0C2D4-0F2A-484A-B7A3-4586AC30D9B6}">
      <dgm:prSet/>
      <dgm:spPr/>
      <dgm:t>
        <a:bodyPr/>
        <a:lstStyle/>
        <a:p>
          <a:endParaRPr lang="de-DE"/>
        </a:p>
      </dgm:t>
    </dgm:pt>
    <dgm:pt modelId="{C717A68D-EDE5-4954-9ED4-11B5392A192F}">
      <dgm:prSet phldrT="[Text]"/>
      <dgm:spPr/>
      <dgm:t>
        <a:bodyPr/>
        <a:lstStyle/>
        <a:p>
          <a:r>
            <a:rPr lang="de-DE" dirty="0"/>
            <a:t>Kirche der Vielheit</a:t>
          </a:r>
        </a:p>
      </dgm:t>
    </dgm:pt>
    <dgm:pt modelId="{ED8C093B-5FFD-4159-A051-3AEC6B3D3F48}" type="parTrans" cxnId="{51B2BFD6-DF9F-429C-A847-A13C4FC2DAAB}">
      <dgm:prSet/>
      <dgm:spPr/>
      <dgm:t>
        <a:bodyPr/>
        <a:lstStyle/>
        <a:p>
          <a:endParaRPr lang="de-DE"/>
        </a:p>
      </dgm:t>
    </dgm:pt>
    <dgm:pt modelId="{28000596-A108-4AA8-A774-5B8A3ADD489F}" type="sibTrans" cxnId="{51B2BFD6-DF9F-429C-A847-A13C4FC2DAAB}">
      <dgm:prSet/>
      <dgm:spPr/>
      <dgm:t>
        <a:bodyPr/>
        <a:lstStyle/>
        <a:p>
          <a:endParaRPr lang="de-DE"/>
        </a:p>
      </dgm:t>
    </dgm:pt>
    <dgm:pt modelId="{8AD34BC5-5550-49B3-91AD-DD054E67E042}">
      <dgm:prSet phldrT="[Text]"/>
      <dgm:spPr/>
      <dgm:t>
        <a:bodyPr/>
        <a:lstStyle/>
        <a:p>
          <a:r>
            <a:rPr lang="de-DE" dirty="0"/>
            <a:t>Posthauptamtliche Struktur</a:t>
          </a:r>
        </a:p>
      </dgm:t>
    </dgm:pt>
    <dgm:pt modelId="{0C77C822-C480-4052-A5C1-B037508372D1}" type="parTrans" cxnId="{FFE544F6-D677-4DCC-96FF-9E45A10458F2}">
      <dgm:prSet/>
      <dgm:spPr/>
      <dgm:t>
        <a:bodyPr/>
        <a:lstStyle/>
        <a:p>
          <a:endParaRPr lang="de-DE"/>
        </a:p>
      </dgm:t>
    </dgm:pt>
    <dgm:pt modelId="{62C9ABD8-13D2-4A0D-8979-DA0248051D6A}" type="sibTrans" cxnId="{FFE544F6-D677-4DCC-96FF-9E45A10458F2}">
      <dgm:prSet/>
      <dgm:spPr/>
      <dgm:t>
        <a:bodyPr/>
        <a:lstStyle/>
        <a:p>
          <a:endParaRPr lang="de-DE"/>
        </a:p>
      </dgm:t>
    </dgm:pt>
    <dgm:pt modelId="{2DB25D26-88CF-42F8-A337-CC1DF219D5D5}">
      <dgm:prSet phldrT="[Text]"/>
      <dgm:spPr/>
      <dgm:t>
        <a:bodyPr/>
        <a:lstStyle/>
        <a:p>
          <a:r>
            <a:rPr lang="de-DE" dirty="0"/>
            <a:t>Beziehung und Beteiligung</a:t>
          </a:r>
        </a:p>
      </dgm:t>
    </dgm:pt>
    <dgm:pt modelId="{C57F6784-8348-40CE-AF77-E67ED8447956}" type="parTrans" cxnId="{F26D9D37-5D5F-4E7D-9E66-9A0D50E0BCA6}">
      <dgm:prSet/>
      <dgm:spPr/>
      <dgm:t>
        <a:bodyPr/>
        <a:lstStyle/>
        <a:p>
          <a:endParaRPr lang="de-DE"/>
        </a:p>
      </dgm:t>
    </dgm:pt>
    <dgm:pt modelId="{0382C747-D83F-44AC-A54F-CA57E2E1FE1C}" type="sibTrans" cxnId="{F26D9D37-5D5F-4E7D-9E66-9A0D50E0BCA6}">
      <dgm:prSet/>
      <dgm:spPr/>
      <dgm:t>
        <a:bodyPr/>
        <a:lstStyle/>
        <a:p>
          <a:endParaRPr lang="de-DE"/>
        </a:p>
      </dgm:t>
    </dgm:pt>
    <dgm:pt modelId="{6407C363-9479-4DE5-93B6-599B94917817}">
      <dgm:prSet phldrT="[Text]"/>
      <dgm:spPr/>
      <dgm:t>
        <a:bodyPr/>
        <a:lstStyle/>
        <a:p>
          <a:r>
            <a:rPr lang="de-DE" dirty="0"/>
            <a:t>Postreligiöses Christentum</a:t>
          </a:r>
        </a:p>
      </dgm:t>
    </dgm:pt>
    <dgm:pt modelId="{2AF34D86-736A-4C63-A965-426465AC8C75}" type="sibTrans" cxnId="{B1C27446-F10B-4782-A100-657CE57C1FC6}">
      <dgm:prSet/>
      <dgm:spPr/>
      <dgm:t>
        <a:bodyPr/>
        <a:lstStyle/>
        <a:p>
          <a:endParaRPr lang="de-DE"/>
        </a:p>
      </dgm:t>
    </dgm:pt>
    <dgm:pt modelId="{98F08D45-B89B-4D37-8C4D-1B736F923566}" type="parTrans" cxnId="{B1C27446-F10B-4782-A100-657CE57C1FC6}">
      <dgm:prSet/>
      <dgm:spPr/>
      <dgm:t>
        <a:bodyPr/>
        <a:lstStyle/>
        <a:p>
          <a:endParaRPr lang="de-DE"/>
        </a:p>
      </dgm:t>
    </dgm:pt>
    <dgm:pt modelId="{76DD3C97-CC33-4801-BBF5-09C8F4DBC3BA}" type="pres">
      <dgm:prSet presAssocID="{4D7752DA-F897-46BD-AA27-2EEAA3A29B6E}" presName="Name0" presStyleCnt="0">
        <dgm:presLayoutVars>
          <dgm:dir/>
          <dgm:animLvl val="lvl"/>
          <dgm:resizeHandles val="exact"/>
        </dgm:presLayoutVars>
      </dgm:prSet>
      <dgm:spPr/>
    </dgm:pt>
    <dgm:pt modelId="{31FC1846-3E19-41F6-813D-FABB7DDC8447}" type="pres">
      <dgm:prSet presAssocID="{8AD34BC5-5550-49B3-91AD-DD054E67E042}" presName="boxAndChildren" presStyleCnt="0"/>
      <dgm:spPr/>
    </dgm:pt>
    <dgm:pt modelId="{2F6E1941-3295-42BD-A309-7A9CD65CB1FF}" type="pres">
      <dgm:prSet presAssocID="{8AD34BC5-5550-49B3-91AD-DD054E67E042}" presName="parentTextBox" presStyleLbl="node1" presStyleIdx="0" presStyleCnt="3"/>
      <dgm:spPr/>
    </dgm:pt>
    <dgm:pt modelId="{DB736470-7858-44E0-9E7B-7034030BB685}" type="pres">
      <dgm:prSet presAssocID="{8AD34BC5-5550-49B3-91AD-DD054E67E042}" presName="entireBox" presStyleLbl="node1" presStyleIdx="0" presStyleCnt="3" custLinFactNeighborX="-19473" custLinFactNeighborY="-1015"/>
      <dgm:spPr/>
    </dgm:pt>
    <dgm:pt modelId="{11D5BC63-19C0-4630-A78D-9070A2FF4A6F}" type="pres">
      <dgm:prSet presAssocID="{8AD34BC5-5550-49B3-91AD-DD054E67E042}" presName="descendantBox" presStyleCnt="0"/>
      <dgm:spPr/>
    </dgm:pt>
    <dgm:pt modelId="{DBABC0BB-F2FE-48E9-A091-379EB96B5EE0}" type="pres">
      <dgm:prSet presAssocID="{2DB25D26-88CF-42F8-A337-CC1DF219D5D5}" presName="childTextBox" presStyleLbl="fgAccFollowNode1" presStyleIdx="0" presStyleCnt="3">
        <dgm:presLayoutVars>
          <dgm:bulletEnabled val="1"/>
        </dgm:presLayoutVars>
      </dgm:prSet>
      <dgm:spPr/>
    </dgm:pt>
    <dgm:pt modelId="{9793A08F-7D11-4F1A-BA9D-BF9D93EDCC13}" type="pres">
      <dgm:prSet presAssocID="{69EBEB2D-B295-4070-AEA9-50D3BA7A0E19}" presName="sp" presStyleCnt="0"/>
      <dgm:spPr/>
    </dgm:pt>
    <dgm:pt modelId="{7B30E938-F223-41F8-889F-B9B564271199}" type="pres">
      <dgm:prSet presAssocID="{2D3F3CBA-A2B2-4CD2-B836-24524D335C9B}" presName="arrowAndChildren" presStyleCnt="0"/>
      <dgm:spPr/>
    </dgm:pt>
    <dgm:pt modelId="{6A84566E-D183-4318-913A-11E3283A35FB}" type="pres">
      <dgm:prSet presAssocID="{2D3F3CBA-A2B2-4CD2-B836-24524D335C9B}" presName="parentTextArrow" presStyleLbl="node1" presStyleIdx="0" presStyleCnt="3"/>
      <dgm:spPr/>
    </dgm:pt>
    <dgm:pt modelId="{95A36F35-E38D-4486-81CF-E97C20F98BEC}" type="pres">
      <dgm:prSet presAssocID="{2D3F3CBA-A2B2-4CD2-B836-24524D335C9B}" presName="arrow" presStyleLbl="node1" presStyleIdx="1" presStyleCnt="3" custLinFactNeighborY="1247"/>
      <dgm:spPr/>
    </dgm:pt>
    <dgm:pt modelId="{F5755F90-80C9-4F9E-B272-2009FFF4CC46}" type="pres">
      <dgm:prSet presAssocID="{2D3F3CBA-A2B2-4CD2-B836-24524D335C9B}" presName="descendantArrow" presStyleCnt="0"/>
      <dgm:spPr/>
    </dgm:pt>
    <dgm:pt modelId="{A15C0C29-5822-4EEC-B4CF-C199BA6654EB}" type="pres">
      <dgm:prSet presAssocID="{C717A68D-EDE5-4954-9ED4-11B5392A192F}" presName="childTextArrow" presStyleLbl="fgAccFollowNode1" presStyleIdx="1" presStyleCnt="3">
        <dgm:presLayoutVars>
          <dgm:bulletEnabled val="1"/>
        </dgm:presLayoutVars>
      </dgm:prSet>
      <dgm:spPr/>
    </dgm:pt>
    <dgm:pt modelId="{5E95B2E0-F7A5-4B90-B896-4FE45F9FF3B4}" type="pres">
      <dgm:prSet presAssocID="{2AF34D86-736A-4C63-A965-426465AC8C75}" presName="sp" presStyleCnt="0"/>
      <dgm:spPr/>
    </dgm:pt>
    <dgm:pt modelId="{0B50F08D-5536-46EB-8E48-46FBE66D084C}" type="pres">
      <dgm:prSet presAssocID="{6407C363-9479-4DE5-93B6-599B94917817}" presName="arrowAndChildren" presStyleCnt="0"/>
      <dgm:spPr/>
    </dgm:pt>
    <dgm:pt modelId="{BE4616CA-48D9-4CDA-8554-0BDDDB999988}" type="pres">
      <dgm:prSet presAssocID="{6407C363-9479-4DE5-93B6-599B94917817}" presName="parentTextArrow" presStyleLbl="node1" presStyleIdx="1" presStyleCnt="3"/>
      <dgm:spPr/>
    </dgm:pt>
    <dgm:pt modelId="{562128F9-4365-4FFC-92FE-1204A6F008A5}" type="pres">
      <dgm:prSet presAssocID="{6407C363-9479-4DE5-93B6-599B94917817}" presName="arrow" presStyleLbl="node1" presStyleIdx="2" presStyleCnt="3" custLinFactNeighborX="-1345" custLinFactNeighborY="-47"/>
      <dgm:spPr/>
    </dgm:pt>
    <dgm:pt modelId="{9E8867AA-8E46-4C28-B433-EB9562CFD4CE}" type="pres">
      <dgm:prSet presAssocID="{6407C363-9479-4DE5-93B6-599B94917817}" presName="descendantArrow" presStyleCnt="0"/>
      <dgm:spPr/>
    </dgm:pt>
    <dgm:pt modelId="{023EBCDD-A62A-4E08-BC9D-430FFDE3B284}" type="pres">
      <dgm:prSet presAssocID="{1426BCD7-C240-49BB-AEFC-22AE7231E1C5}" presName="childTextArrow" presStyleLbl="fgAccFollowNode1" presStyleIdx="2" presStyleCnt="3">
        <dgm:presLayoutVars>
          <dgm:bulletEnabled val="1"/>
        </dgm:presLayoutVars>
      </dgm:prSet>
      <dgm:spPr/>
    </dgm:pt>
  </dgm:ptLst>
  <dgm:cxnLst>
    <dgm:cxn modelId="{1DA28A03-30B9-4BCD-8CD2-2ADB3890BF77}" type="presOf" srcId="{C717A68D-EDE5-4954-9ED4-11B5392A192F}" destId="{A15C0C29-5822-4EEC-B4CF-C199BA6654EB}" srcOrd="0" destOrd="0" presId="urn:microsoft.com/office/officeart/2005/8/layout/process4"/>
    <dgm:cxn modelId="{A4A2850B-6707-46F2-B3BE-02031AFDAF81}" type="presOf" srcId="{4D7752DA-F897-46BD-AA27-2EEAA3A29B6E}" destId="{76DD3C97-CC33-4801-BBF5-09C8F4DBC3BA}" srcOrd="0" destOrd="0" presId="urn:microsoft.com/office/officeart/2005/8/layout/process4"/>
    <dgm:cxn modelId="{06F3EC16-A2E9-462A-86D0-104F91E72745}" type="presOf" srcId="{2D3F3CBA-A2B2-4CD2-B836-24524D335C9B}" destId="{95A36F35-E38D-4486-81CF-E97C20F98BEC}" srcOrd="1" destOrd="0" presId="urn:microsoft.com/office/officeart/2005/8/layout/process4"/>
    <dgm:cxn modelId="{0ECF2A18-FF25-4E44-BCB4-C20CE85F621F}" type="presOf" srcId="{2D3F3CBA-A2B2-4CD2-B836-24524D335C9B}" destId="{6A84566E-D183-4318-913A-11E3283A35FB}" srcOrd="0" destOrd="0" presId="urn:microsoft.com/office/officeart/2005/8/layout/process4"/>
    <dgm:cxn modelId="{F26D9D37-5D5F-4E7D-9E66-9A0D50E0BCA6}" srcId="{8AD34BC5-5550-49B3-91AD-DD054E67E042}" destId="{2DB25D26-88CF-42F8-A337-CC1DF219D5D5}" srcOrd="0" destOrd="0" parTransId="{C57F6784-8348-40CE-AF77-E67ED8447956}" sibTransId="{0382C747-D83F-44AC-A54F-CA57E2E1FE1C}"/>
    <dgm:cxn modelId="{4E3E1A5C-5E1F-4518-AECD-F99706926EFD}" type="presOf" srcId="{1426BCD7-C240-49BB-AEFC-22AE7231E1C5}" destId="{023EBCDD-A62A-4E08-BC9D-430FFDE3B284}" srcOrd="0" destOrd="0" presId="urn:microsoft.com/office/officeart/2005/8/layout/process4"/>
    <dgm:cxn modelId="{B1C27446-F10B-4782-A100-657CE57C1FC6}" srcId="{4D7752DA-F897-46BD-AA27-2EEAA3A29B6E}" destId="{6407C363-9479-4DE5-93B6-599B94917817}" srcOrd="0" destOrd="0" parTransId="{98F08D45-B89B-4D37-8C4D-1B736F923566}" sibTransId="{2AF34D86-736A-4C63-A965-426465AC8C75}"/>
    <dgm:cxn modelId="{B4D47766-B55C-4F40-A9E7-F121285AA994}" type="presOf" srcId="{6407C363-9479-4DE5-93B6-599B94917817}" destId="{562128F9-4365-4FFC-92FE-1204A6F008A5}" srcOrd="1" destOrd="0" presId="urn:microsoft.com/office/officeart/2005/8/layout/process4"/>
    <dgm:cxn modelId="{2433FB6A-E795-4E20-8D54-E537F859B5C6}" type="presOf" srcId="{8AD34BC5-5550-49B3-91AD-DD054E67E042}" destId="{2F6E1941-3295-42BD-A309-7A9CD65CB1FF}" srcOrd="0" destOrd="0" presId="urn:microsoft.com/office/officeart/2005/8/layout/process4"/>
    <dgm:cxn modelId="{5F9D99A1-C94F-4FB8-9A47-293C8CA1387A}" type="presOf" srcId="{6407C363-9479-4DE5-93B6-599B94917817}" destId="{BE4616CA-48D9-4CDA-8554-0BDDDB999988}" srcOrd="0" destOrd="0" presId="urn:microsoft.com/office/officeart/2005/8/layout/process4"/>
    <dgm:cxn modelId="{147BE1A6-576E-4D80-997D-9D088D6B8A3E}" type="presOf" srcId="{2DB25D26-88CF-42F8-A337-CC1DF219D5D5}" destId="{DBABC0BB-F2FE-48E9-A091-379EB96B5EE0}" srcOrd="0" destOrd="0" presId="urn:microsoft.com/office/officeart/2005/8/layout/process4"/>
    <dgm:cxn modelId="{DA0EA5C9-2340-4BEF-99EB-50A76B027B4E}" srcId="{6407C363-9479-4DE5-93B6-599B94917817}" destId="{1426BCD7-C240-49BB-AEFC-22AE7231E1C5}" srcOrd="0" destOrd="0" parTransId="{C456F7A9-BDF2-41B1-A4B7-C909A491D186}" sibTransId="{E996175D-2630-4912-9D7C-6946E42C3451}"/>
    <dgm:cxn modelId="{898AFAD2-76B4-43D1-AD18-6CF3CC0069BC}" type="presOf" srcId="{8AD34BC5-5550-49B3-91AD-DD054E67E042}" destId="{DB736470-7858-44E0-9E7B-7034030BB685}" srcOrd="1" destOrd="0" presId="urn:microsoft.com/office/officeart/2005/8/layout/process4"/>
    <dgm:cxn modelId="{D9B0C2D4-0F2A-484A-B7A3-4586AC30D9B6}" srcId="{4D7752DA-F897-46BD-AA27-2EEAA3A29B6E}" destId="{2D3F3CBA-A2B2-4CD2-B836-24524D335C9B}" srcOrd="1" destOrd="0" parTransId="{424DDD4D-38DC-4BD1-AC53-EED2DBBDEDA2}" sibTransId="{69EBEB2D-B295-4070-AEA9-50D3BA7A0E19}"/>
    <dgm:cxn modelId="{51B2BFD6-DF9F-429C-A847-A13C4FC2DAAB}" srcId="{2D3F3CBA-A2B2-4CD2-B836-24524D335C9B}" destId="{C717A68D-EDE5-4954-9ED4-11B5392A192F}" srcOrd="0" destOrd="0" parTransId="{ED8C093B-5FFD-4159-A051-3AEC6B3D3F48}" sibTransId="{28000596-A108-4AA8-A774-5B8A3ADD489F}"/>
    <dgm:cxn modelId="{FFE544F6-D677-4DCC-96FF-9E45A10458F2}" srcId="{4D7752DA-F897-46BD-AA27-2EEAA3A29B6E}" destId="{8AD34BC5-5550-49B3-91AD-DD054E67E042}" srcOrd="2" destOrd="0" parTransId="{0C77C822-C480-4052-A5C1-B037508372D1}" sibTransId="{62C9ABD8-13D2-4A0D-8979-DA0248051D6A}"/>
    <dgm:cxn modelId="{BA38D4D3-B447-48FC-8596-550253C3E18E}" type="presParOf" srcId="{76DD3C97-CC33-4801-BBF5-09C8F4DBC3BA}" destId="{31FC1846-3E19-41F6-813D-FABB7DDC8447}" srcOrd="0" destOrd="0" presId="urn:microsoft.com/office/officeart/2005/8/layout/process4"/>
    <dgm:cxn modelId="{90D52C08-3EB7-49AD-B5B8-8B4DC67EBAE2}" type="presParOf" srcId="{31FC1846-3E19-41F6-813D-FABB7DDC8447}" destId="{2F6E1941-3295-42BD-A309-7A9CD65CB1FF}" srcOrd="0" destOrd="0" presId="urn:microsoft.com/office/officeart/2005/8/layout/process4"/>
    <dgm:cxn modelId="{242C51A1-9124-4D0F-80F4-B5BB6CD1B063}" type="presParOf" srcId="{31FC1846-3E19-41F6-813D-FABB7DDC8447}" destId="{DB736470-7858-44E0-9E7B-7034030BB685}" srcOrd="1" destOrd="0" presId="urn:microsoft.com/office/officeart/2005/8/layout/process4"/>
    <dgm:cxn modelId="{3E931ED4-06F0-450E-8E7E-7F7574DC3B51}" type="presParOf" srcId="{31FC1846-3E19-41F6-813D-FABB7DDC8447}" destId="{11D5BC63-19C0-4630-A78D-9070A2FF4A6F}" srcOrd="2" destOrd="0" presId="urn:microsoft.com/office/officeart/2005/8/layout/process4"/>
    <dgm:cxn modelId="{3A8DD541-9CBB-4C18-9098-08068C6E40FC}" type="presParOf" srcId="{11D5BC63-19C0-4630-A78D-9070A2FF4A6F}" destId="{DBABC0BB-F2FE-48E9-A091-379EB96B5EE0}" srcOrd="0" destOrd="0" presId="urn:microsoft.com/office/officeart/2005/8/layout/process4"/>
    <dgm:cxn modelId="{77485FCD-D6DA-4C00-B386-8FBC916750C6}" type="presParOf" srcId="{76DD3C97-CC33-4801-BBF5-09C8F4DBC3BA}" destId="{9793A08F-7D11-4F1A-BA9D-BF9D93EDCC13}" srcOrd="1" destOrd="0" presId="urn:microsoft.com/office/officeart/2005/8/layout/process4"/>
    <dgm:cxn modelId="{361DB6E1-5B16-44C1-B8FF-C5E578A5AD7D}" type="presParOf" srcId="{76DD3C97-CC33-4801-BBF5-09C8F4DBC3BA}" destId="{7B30E938-F223-41F8-889F-B9B564271199}" srcOrd="2" destOrd="0" presId="urn:microsoft.com/office/officeart/2005/8/layout/process4"/>
    <dgm:cxn modelId="{579D6D42-BCB4-47E5-977A-684FBF6B32A2}" type="presParOf" srcId="{7B30E938-F223-41F8-889F-B9B564271199}" destId="{6A84566E-D183-4318-913A-11E3283A35FB}" srcOrd="0" destOrd="0" presId="urn:microsoft.com/office/officeart/2005/8/layout/process4"/>
    <dgm:cxn modelId="{5383E715-C1AF-481A-88EA-5CCE237109BD}" type="presParOf" srcId="{7B30E938-F223-41F8-889F-B9B564271199}" destId="{95A36F35-E38D-4486-81CF-E97C20F98BEC}" srcOrd="1" destOrd="0" presId="urn:microsoft.com/office/officeart/2005/8/layout/process4"/>
    <dgm:cxn modelId="{82B91B93-E74C-4D02-914B-555C2413B510}" type="presParOf" srcId="{7B30E938-F223-41F8-889F-B9B564271199}" destId="{F5755F90-80C9-4F9E-B272-2009FFF4CC46}" srcOrd="2" destOrd="0" presId="urn:microsoft.com/office/officeart/2005/8/layout/process4"/>
    <dgm:cxn modelId="{5FB391F9-0D35-4ED6-AB6D-C8B7A081454A}" type="presParOf" srcId="{F5755F90-80C9-4F9E-B272-2009FFF4CC46}" destId="{A15C0C29-5822-4EEC-B4CF-C199BA6654EB}" srcOrd="0" destOrd="0" presId="urn:microsoft.com/office/officeart/2005/8/layout/process4"/>
    <dgm:cxn modelId="{94D8217F-07D4-43A8-A237-60D39F7936D9}" type="presParOf" srcId="{76DD3C97-CC33-4801-BBF5-09C8F4DBC3BA}" destId="{5E95B2E0-F7A5-4B90-B896-4FE45F9FF3B4}" srcOrd="3" destOrd="0" presId="urn:microsoft.com/office/officeart/2005/8/layout/process4"/>
    <dgm:cxn modelId="{45F6DE6E-F474-4B07-A68C-B0902DF4C9BC}" type="presParOf" srcId="{76DD3C97-CC33-4801-BBF5-09C8F4DBC3BA}" destId="{0B50F08D-5536-46EB-8E48-46FBE66D084C}" srcOrd="4" destOrd="0" presId="urn:microsoft.com/office/officeart/2005/8/layout/process4"/>
    <dgm:cxn modelId="{1B9548BC-0D13-4821-A716-B8B60AB002F2}" type="presParOf" srcId="{0B50F08D-5536-46EB-8E48-46FBE66D084C}" destId="{BE4616CA-48D9-4CDA-8554-0BDDDB999988}" srcOrd="0" destOrd="0" presId="urn:microsoft.com/office/officeart/2005/8/layout/process4"/>
    <dgm:cxn modelId="{17E0602F-32FE-4951-AA26-EB9302C07CDA}" type="presParOf" srcId="{0B50F08D-5536-46EB-8E48-46FBE66D084C}" destId="{562128F9-4365-4FFC-92FE-1204A6F008A5}" srcOrd="1" destOrd="0" presId="urn:microsoft.com/office/officeart/2005/8/layout/process4"/>
    <dgm:cxn modelId="{0CCA096B-9153-429D-8D79-C44136528825}" type="presParOf" srcId="{0B50F08D-5536-46EB-8E48-46FBE66D084C}" destId="{9E8867AA-8E46-4C28-B433-EB9562CFD4CE}" srcOrd="2" destOrd="0" presId="urn:microsoft.com/office/officeart/2005/8/layout/process4"/>
    <dgm:cxn modelId="{B94F97F1-1831-4C87-A18A-C4C14A743920}" type="presParOf" srcId="{9E8867AA-8E46-4C28-B433-EB9562CFD4CE}" destId="{023EBCDD-A62A-4E08-BC9D-430FFDE3B28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36470-7858-44E0-9E7B-7034030BB685}">
      <dsp:nvSpPr>
        <dsp:cNvPr id="0" name=""/>
        <dsp:cNvSpPr/>
      </dsp:nvSpPr>
      <dsp:spPr>
        <a:xfrm>
          <a:off x="0" y="2550947"/>
          <a:ext cx="5352256" cy="8400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Posthauptamtliche Struktur</a:t>
          </a:r>
        </a:p>
      </dsp:txBody>
      <dsp:txXfrm>
        <a:off x="0" y="2550947"/>
        <a:ext cx="5352256" cy="453641"/>
      </dsp:txXfrm>
    </dsp:sp>
    <dsp:sp modelId="{DBABC0BB-F2FE-48E9-A091-379EB96B5EE0}">
      <dsp:nvSpPr>
        <dsp:cNvPr id="0" name=""/>
        <dsp:cNvSpPr/>
      </dsp:nvSpPr>
      <dsp:spPr>
        <a:xfrm>
          <a:off x="0" y="2996314"/>
          <a:ext cx="5352256" cy="3864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de-DE" sz="2400" kern="1200" dirty="0"/>
            <a:t>Beziehung und Beteiligung</a:t>
          </a:r>
        </a:p>
      </dsp:txBody>
      <dsp:txXfrm>
        <a:off x="0" y="2996314"/>
        <a:ext cx="5352256" cy="386435"/>
      </dsp:txXfrm>
    </dsp:sp>
    <dsp:sp modelId="{95A36F35-E38D-4486-81CF-E97C20F98BEC}">
      <dsp:nvSpPr>
        <dsp:cNvPr id="0" name=""/>
        <dsp:cNvSpPr/>
      </dsp:nvSpPr>
      <dsp:spPr>
        <a:xfrm rot="10800000">
          <a:off x="0" y="1296149"/>
          <a:ext cx="5352256" cy="129203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Postkonstantinische Kirche</a:t>
          </a:r>
        </a:p>
      </dsp:txBody>
      <dsp:txXfrm rot="-10800000">
        <a:off x="0" y="1296149"/>
        <a:ext cx="5352256" cy="453505"/>
      </dsp:txXfrm>
    </dsp:sp>
    <dsp:sp modelId="{A15C0C29-5822-4EEC-B4CF-C199BA6654EB}">
      <dsp:nvSpPr>
        <dsp:cNvPr id="0" name=""/>
        <dsp:cNvSpPr/>
      </dsp:nvSpPr>
      <dsp:spPr>
        <a:xfrm>
          <a:off x="0" y="1733542"/>
          <a:ext cx="5352256" cy="3863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de-DE" sz="2400" kern="1200" dirty="0"/>
            <a:t>Kirche der Vielheit</a:t>
          </a:r>
        </a:p>
      </dsp:txBody>
      <dsp:txXfrm>
        <a:off x="0" y="1733542"/>
        <a:ext cx="5352256" cy="386319"/>
      </dsp:txXfrm>
    </dsp:sp>
    <dsp:sp modelId="{562128F9-4365-4FFC-92FE-1204A6F008A5}">
      <dsp:nvSpPr>
        <dsp:cNvPr id="0" name=""/>
        <dsp:cNvSpPr/>
      </dsp:nvSpPr>
      <dsp:spPr>
        <a:xfrm rot="10800000">
          <a:off x="0" y="0"/>
          <a:ext cx="5352256" cy="129203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Postreligiöses Christentum</a:t>
          </a:r>
        </a:p>
      </dsp:txBody>
      <dsp:txXfrm rot="-10800000">
        <a:off x="0" y="0"/>
        <a:ext cx="5352256" cy="453505"/>
      </dsp:txXfrm>
    </dsp:sp>
    <dsp:sp modelId="{023EBCDD-A62A-4E08-BC9D-430FFDE3B284}">
      <dsp:nvSpPr>
        <dsp:cNvPr id="0" name=""/>
        <dsp:cNvSpPr/>
      </dsp:nvSpPr>
      <dsp:spPr>
        <a:xfrm>
          <a:off x="0" y="454106"/>
          <a:ext cx="5352256" cy="3863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de-DE" sz="2400" kern="1200" dirty="0"/>
            <a:t>Glaube als Ereignis</a:t>
          </a:r>
        </a:p>
      </dsp:txBody>
      <dsp:txXfrm>
        <a:off x="0" y="454106"/>
        <a:ext cx="5352256" cy="3863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0566AF-3278-4F4E-9C17-C76A5E083457}" type="datetimeFigureOut">
              <a:rPr lang="de-DE" smtClean="0"/>
              <a:t>06.03.2023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D992D2-7FC7-4906-971A-AC3BA3F7BCDC}" type="slidenum">
              <a:rPr lang="de-DE" smtClean="0"/>
              <a:t>‹Nr.›</a:t>
            </a:fld>
            <a:endParaRPr lang="de-DE"/>
          </a:p>
        </p:txBody>
      </p:sp>
    </p:spTree>
    <p:extLst>
      <p:ext uri="{BB962C8B-B14F-4D97-AF65-F5344CB8AC3E}">
        <p14:creationId xmlns:p14="http://schemas.microsoft.com/office/powerpoint/2010/main" val="7420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85E2A0-917C-4D70-82A8-14C1CC967E16}" type="datetimeFigureOut">
              <a:rPr lang="de-DE" smtClean="0"/>
              <a:t>06.03.2023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A9E36F-C4A6-4525-B602-BC7E6FF2B453}" type="slidenum">
              <a:rPr lang="de-DE" smtClean="0"/>
              <a:t>‹Nr.›</a:t>
            </a:fld>
            <a:endParaRPr lang="de-DE"/>
          </a:p>
        </p:txBody>
      </p:sp>
    </p:spTree>
    <p:extLst>
      <p:ext uri="{BB962C8B-B14F-4D97-AF65-F5344CB8AC3E}">
        <p14:creationId xmlns:p14="http://schemas.microsoft.com/office/powerpoint/2010/main" val="293058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Wann ist man Christ?</a:t>
            </a:r>
          </a:p>
          <a:p>
            <a:r>
              <a:rPr lang="de-DE" dirty="0"/>
              <a:t>Wann glaubt man „richtig“?</a:t>
            </a:r>
          </a:p>
          <a:p>
            <a:endParaRPr lang="de-DE" dirty="0"/>
          </a:p>
          <a:p>
            <a:r>
              <a:rPr lang="de-DE" dirty="0"/>
              <a:t>Das Gute: Konstantin ist schuld</a:t>
            </a:r>
          </a:p>
        </p:txBody>
      </p:sp>
      <p:sp>
        <p:nvSpPr>
          <p:cNvPr id="4" name="Foliennummernplatzhalter 3"/>
          <p:cNvSpPr>
            <a:spLocks noGrp="1"/>
          </p:cNvSpPr>
          <p:nvPr>
            <p:ph type="sldNum" sz="quarter" idx="10"/>
          </p:nvPr>
        </p:nvSpPr>
        <p:spPr/>
        <p:txBody>
          <a:bodyPr/>
          <a:lstStyle/>
          <a:p>
            <a:fld id="{F8A9E36F-C4A6-4525-B602-BC7E6FF2B453}" type="slidenum">
              <a:rPr lang="de-DE" smtClean="0"/>
              <a:t>2</a:t>
            </a:fld>
            <a:endParaRPr lang="de-DE"/>
          </a:p>
        </p:txBody>
      </p:sp>
    </p:spTree>
    <p:extLst>
      <p:ext uri="{BB962C8B-B14F-4D97-AF65-F5344CB8AC3E}">
        <p14:creationId xmlns:p14="http://schemas.microsoft.com/office/powerpoint/2010/main" val="156026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Kirche so: „die kommen wieder“</a:t>
            </a:r>
          </a:p>
          <a:p>
            <a:r>
              <a:rPr lang="de-DE" dirty="0"/>
              <a:t>Freiburger Studie so: „Nö, die tauchen</a:t>
            </a:r>
            <a:r>
              <a:rPr lang="de-DE" baseline="0" dirty="0"/>
              <a:t> nicht ab, die sind weg</a:t>
            </a:r>
            <a:r>
              <a:rPr lang="de-D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Freiburger Studie: 30% der Männer und 22% der Frauen treten bis zum 30. Lebensjahr aus.</a:t>
            </a:r>
          </a:p>
          <a:p>
            <a:endParaRPr lang="de-DE" dirty="0"/>
          </a:p>
          <a:p>
            <a:r>
              <a:rPr lang="de-DE" dirty="0"/>
              <a:t>Kirche so: „doch wenn sie Kinder haben“</a:t>
            </a:r>
          </a:p>
          <a:p>
            <a:r>
              <a:rPr lang="de-DE" dirty="0"/>
              <a:t>KMU V so: „Nö“</a:t>
            </a:r>
          </a:p>
          <a:p>
            <a:r>
              <a:rPr lang="de-DE" dirty="0"/>
              <a:t>KMU V:</a:t>
            </a:r>
            <a:r>
              <a:rPr lang="de-DE" baseline="0" dirty="0"/>
              <a:t> Taufbereitschaft sinkt (20% der ev. 21-29J- werden Kind nicht taufen und nur die Hälfte gibt an, dass sie religiöse Sozialisation für ihre Kinder wichtig findet (bei 14-19j nur noch 38%)  Deckt sich mit einer Untersuchung zur Taufe (Fendler/Schulz: Nur </a:t>
            </a:r>
            <a:r>
              <a:rPr lang="de-DE" baseline="0" dirty="0" err="1"/>
              <a:t>ca</a:t>
            </a:r>
            <a:r>
              <a:rPr lang="de-DE" baseline="0" dirty="0"/>
              <a:t> die Hälfte will ihr Kind taufen lassen. Rest ist ablehnend oder unsicher)</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 Indifferenz gegenüber Kirche und Religion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Kirche so: „doch irgendwann fehlt den Menschen doch was“</a:t>
            </a:r>
          </a:p>
          <a:p>
            <a:r>
              <a:rPr lang="de-DE" baseline="0" dirty="0" err="1"/>
              <a:t>Dekonversionsstudien</a:t>
            </a:r>
            <a:r>
              <a:rPr lang="de-DE" baseline="0" dirty="0"/>
              <a:t> so: „Nö“</a:t>
            </a:r>
          </a:p>
          <a:p>
            <a:r>
              <a:rPr lang="de-DE" baseline="0" dirty="0" err="1"/>
              <a:t>Dekonversionsstudien</a:t>
            </a:r>
            <a:r>
              <a:rPr lang="de-DE" baseline="0" dirty="0"/>
              <a:t>:  Unterschied von Motiven und Anlässen. Motive sind: Es geht um Beziehungsabbrüche, negative Erfahrungen mit Christen/Kirchenpersonen und Glaubensverlust durch „Enge“ (dogmatisch). Auch bei Hochverbundenen. Zieht sich über längere Zeit. (Unterschied von Motiven und Anlässen: Anlässe sind </a:t>
            </a:r>
            <a:r>
              <a:rPr lang="de-DE" baseline="0" dirty="0" err="1"/>
              <a:t>zB</a:t>
            </a:r>
            <a:r>
              <a:rPr lang="de-DE" baseline="0" dirty="0"/>
              <a:t> Ereignisse oder Kirchensteuer oder eben ein Umzug) – daher stimmt </a:t>
            </a:r>
            <a:r>
              <a:rPr lang="de-DE" baseline="0" dirty="0" err="1"/>
              <a:t>badewanne</a:t>
            </a:r>
            <a:r>
              <a:rPr lang="de-DE" baseline="0" dirty="0"/>
              <a:t> eben nicht!</a:t>
            </a:r>
          </a:p>
          <a:p>
            <a:r>
              <a:rPr lang="de-DE" b="1" baseline="0" dirty="0"/>
              <a:t>Wichtig für uns: </a:t>
            </a:r>
            <a:r>
              <a:rPr lang="de-DE" baseline="0" dirty="0"/>
              <a:t>Junges Erwachsenenalter scheint prägend! </a:t>
            </a:r>
            <a:r>
              <a:rPr lang="de-DE" sz="1200" b="0" i="0" u="none" strike="noStrike" kern="1200" baseline="0" dirty="0">
                <a:solidFill>
                  <a:schemeClr val="tx1"/>
                </a:solidFill>
                <a:latin typeface="+mn-lt"/>
                <a:ea typeface="+mn-ea"/>
                <a:cs typeface="+mn-cs"/>
              </a:rPr>
              <a:t>Das junge Erwachsenenalter ist von diesen Entwicklungen insofern besonders betroffen, dass häufig in dieser Lebenssituation Übergange gestaltet und</a:t>
            </a:r>
          </a:p>
          <a:p>
            <a:r>
              <a:rPr lang="de-DE" sz="1200" b="0" i="0" u="none" strike="noStrike" kern="1200" baseline="0" dirty="0">
                <a:solidFill>
                  <a:schemeClr val="tx1"/>
                </a:solidFill>
                <a:latin typeface="+mn-lt"/>
                <a:ea typeface="+mn-ea"/>
                <a:cs typeface="+mn-cs"/>
              </a:rPr>
              <a:t>somit bisherige Zugehörigkeiten und Prägungen zur Disposition gestellt werden.</a:t>
            </a:r>
          </a:p>
          <a:p>
            <a:r>
              <a:rPr lang="de-DE" sz="1200" b="1" i="0" u="none" strike="noStrike" kern="1200" baseline="0" dirty="0">
                <a:solidFill>
                  <a:schemeClr val="tx1"/>
                </a:solidFill>
                <a:latin typeface="+mn-lt"/>
                <a:ea typeface="+mn-ea"/>
                <a:cs typeface="+mn-cs"/>
              </a:rPr>
              <a:t>Heute in der Postmoderne: </a:t>
            </a:r>
            <a:r>
              <a:rPr lang="de-DE" sz="1200" b="0" i="0" u="none" strike="noStrike" kern="1200" baseline="0" dirty="0">
                <a:solidFill>
                  <a:schemeClr val="tx1"/>
                </a:solidFill>
                <a:latin typeface="+mn-lt"/>
                <a:ea typeface="+mn-ea"/>
                <a:cs typeface="+mn-cs"/>
              </a:rPr>
              <a:t>Im</a:t>
            </a:r>
            <a:r>
              <a:rPr lang="de-DE" sz="1200" b="1"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religiösen Bereich </a:t>
            </a:r>
          </a:p>
          <a:p>
            <a:r>
              <a:rPr lang="de-DE" sz="1200" b="0" i="0" u="none" strike="noStrike" kern="1200" baseline="0" dirty="0">
                <a:solidFill>
                  <a:schemeClr val="tx1"/>
                </a:solidFill>
                <a:latin typeface="+mn-lt"/>
                <a:ea typeface="+mn-ea"/>
                <a:cs typeface="+mn-cs"/>
              </a:rPr>
              <a:t>- eine Optionsvielfalt zwischen verschiedenen Ausformungen, Organisationen, und Gruppen innerhalb der Religiosität zeigt und</a:t>
            </a:r>
          </a:p>
          <a:p>
            <a:r>
              <a:rPr lang="de-DE" sz="1200" b="0" i="0" u="none" strike="noStrike" kern="1200" baseline="0" dirty="0">
                <a:solidFill>
                  <a:schemeClr val="tx1"/>
                </a:solidFill>
                <a:latin typeface="+mn-lt"/>
                <a:ea typeface="+mn-ea"/>
                <a:cs typeface="+mn-cs"/>
              </a:rPr>
              <a:t>- Religiosität zudem selbst zu einer Option geworden ist, der </a:t>
            </a:r>
            <a:r>
              <a:rPr lang="de-DE" sz="1200" b="0" i="0" u="none" strike="noStrike" kern="1200" baseline="0" dirty="0" err="1">
                <a:solidFill>
                  <a:schemeClr val="tx1"/>
                </a:solidFill>
                <a:latin typeface="+mn-lt"/>
                <a:ea typeface="+mn-ea"/>
                <a:cs typeface="+mn-cs"/>
              </a:rPr>
              <a:t>Areligiosität</a:t>
            </a:r>
            <a:r>
              <a:rPr lang="de-DE" sz="1200" b="0" i="0" u="none" strike="noStrike" kern="1200" baseline="0" dirty="0">
                <a:solidFill>
                  <a:schemeClr val="tx1"/>
                </a:solidFill>
                <a:latin typeface="+mn-lt"/>
                <a:ea typeface="+mn-ea"/>
                <a:cs typeface="+mn-cs"/>
              </a:rPr>
              <a:t> und</a:t>
            </a:r>
          </a:p>
          <a:p>
            <a:r>
              <a:rPr lang="de-DE" sz="1200" b="0" i="0" u="none" strike="noStrike" kern="1200" baseline="0" dirty="0">
                <a:solidFill>
                  <a:schemeClr val="tx1"/>
                </a:solidFill>
                <a:latin typeface="+mn-lt"/>
                <a:ea typeface="+mn-ea"/>
                <a:cs typeface="+mn-cs"/>
              </a:rPr>
              <a:t>Konfessionslosigkeit „gleichberechtigt“ gegenüber steht.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13</a:t>
            </a:fld>
            <a:endParaRPr lang="de-DE"/>
          </a:p>
        </p:txBody>
      </p:sp>
    </p:spTree>
    <p:extLst>
      <p:ext uri="{BB962C8B-B14F-4D97-AF65-F5344CB8AC3E}">
        <p14:creationId xmlns:p14="http://schemas.microsoft.com/office/powerpoint/2010/main" val="345877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err="1">
                <a:solidFill>
                  <a:schemeClr val="tx1"/>
                </a:solidFill>
                <a:latin typeface="+mn-lt"/>
                <a:ea typeface="+mn-ea"/>
                <a:cs typeface="+mn-cs"/>
              </a:rPr>
              <a:t>Empirica</a:t>
            </a:r>
            <a:r>
              <a:rPr lang="de-DE" sz="1200" b="0" i="0" u="none" strike="noStrike" kern="1200" baseline="0" dirty="0">
                <a:solidFill>
                  <a:schemeClr val="tx1"/>
                </a:solidFill>
                <a:latin typeface="+mn-lt"/>
                <a:ea typeface="+mn-ea"/>
                <a:cs typeface="+mn-cs"/>
              </a:rPr>
              <a:t> Jugendstudie: „Generation Lobpreis“ steht vor allem für die Emotionalisierung der Religiosität. Selbst hochreligiöse sind Kinder ihrer Zeit und leben die vorhin genannten Werte(</a:t>
            </a:r>
            <a:r>
              <a:rPr lang="de-DE" sz="1200" b="0" i="0" u="none" strike="noStrike" kern="1200" baseline="0" dirty="0" err="1">
                <a:solidFill>
                  <a:schemeClr val="tx1"/>
                </a:solidFill>
                <a:latin typeface="+mn-lt"/>
                <a:ea typeface="+mn-ea"/>
                <a:cs typeface="+mn-cs"/>
              </a:rPr>
              <a:t>synthesen</a:t>
            </a:r>
            <a:r>
              <a:rPr lang="de-DE" sz="1200" b="0" i="0" u="none" strike="noStrike" kern="1200" baseline="0" dirty="0">
                <a:solidFill>
                  <a:schemeClr val="tx1"/>
                </a:solidFill>
                <a:latin typeface="+mn-lt"/>
                <a:ea typeface="+mn-ea"/>
                <a:cs typeface="+mn-cs"/>
              </a:rPr>
              <a:t>) – Auffällig: Keine institutionelle Bindung! Aber Wunsch nach tiefer Beziehung und Emotion.</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Kirche und junge Erwachsene im Spannungsfeld untersuchte inwieweit Formen junger Erwachsener als „Kirche“ verstehbar sind.</a:t>
            </a:r>
          </a:p>
          <a:p>
            <a:r>
              <a:rPr lang="de-DE" sz="1200" b="0" i="0" u="none" strike="noStrike" kern="1200" baseline="0" dirty="0">
                <a:solidFill>
                  <a:schemeClr val="tx1"/>
                </a:solidFill>
                <a:latin typeface="+mn-lt"/>
                <a:ea typeface="+mn-ea"/>
                <a:cs typeface="+mn-cs"/>
              </a:rPr>
              <a:t>Gemeindeverständnis: JA findet sich auch in von jungen Erwachsenen maßgeblich</a:t>
            </a:r>
          </a:p>
          <a:p>
            <a:r>
              <a:rPr lang="de-DE" sz="1200" b="0" i="0" u="none" strike="noStrike" kern="1200" baseline="0" dirty="0">
                <a:solidFill>
                  <a:schemeClr val="tx1"/>
                </a:solidFill>
                <a:latin typeface="+mn-lt"/>
                <a:ea typeface="+mn-ea"/>
                <a:cs typeface="+mn-cs"/>
              </a:rPr>
              <a:t>geprägten Ausdrucksformen des christlichen Glaubens. </a:t>
            </a:r>
          </a:p>
          <a:p>
            <a:r>
              <a:rPr lang="de-DE" sz="1200" b="0" i="0" u="none" strike="noStrike" kern="1200" baseline="0" dirty="0">
                <a:solidFill>
                  <a:schemeClr val="tx1"/>
                </a:solidFill>
                <a:latin typeface="+mn-lt"/>
                <a:ea typeface="+mn-ea"/>
                <a:cs typeface="+mn-cs"/>
              </a:rPr>
              <a:t>Aber: Wahrend der soziale Aspekt von </a:t>
            </a:r>
            <a:r>
              <a:rPr lang="de-DE" sz="1200" b="1" i="0" u="none" strike="noStrike" kern="1200" baseline="0" dirty="0">
                <a:solidFill>
                  <a:schemeClr val="tx1"/>
                </a:solidFill>
                <a:latin typeface="+mn-lt"/>
                <a:ea typeface="+mn-ea"/>
                <a:cs typeface="+mn-cs"/>
              </a:rPr>
              <a:t>verlässlichen Verbindungen</a:t>
            </a:r>
          </a:p>
          <a:p>
            <a:r>
              <a:rPr lang="de-DE" sz="1200" b="0" i="0" u="none" strike="noStrike" kern="1200" baseline="0" dirty="0">
                <a:solidFill>
                  <a:schemeClr val="tx1"/>
                </a:solidFill>
                <a:latin typeface="+mn-lt"/>
                <a:ea typeface="+mn-ea"/>
                <a:cs typeface="+mn-cs"/>
              </a:rPr>
              <a:t>geprägt erscheint, ist der organisatorische Aspekt weniger auf Bindung als auf</a:t>
            </a:r>
          </a:p>
          <a:p>
            <a:r>
              <a:rPr lang="de-DE" sz="1200" b="0" i="0" u="none" strike="noStrike" kern="1200" baseline="0" dirty="0">
                <a:solidFill>
                  <a:schemeClr val="tx1"/>
                </a:solidFill>
                <a:latin typeface="+mn-lt"/>
                <a:ea typeface="+mn-ea"/>
                <a:cs typeface="+mn-cs"/>
              </a:rPr>
              <a:t>unkomplizierte, </a:t>
            </a:r>
            <a:r>
              <a:rPr lang="de-DE" sz="1200" b="1" i="0" u="none" strike="noStrike" kern="1200" baseline="0" dirty="0">
                <a:solidFill>
                  <a:schemeClr val="tx1"/>
                </a:solidFill>
                <a:latin typeface="+mn-lt"/>
                <a:ea typeface="+mn-ea"/>
                <a:cs typeface="+mn-cs"/>
              </a:rPr>
              <a:t>fluide Ein- und Ausstiege </a:t>
            </a:r>
            <a:r>
              <a:rPr lang="de-DE" sz="1200" b="0" i="0" u="none" strike="noStrike" kern="1200" baseline="0" dirty="0">
                <a:solidFill>
                  <a:schemeClr val="tx1"/>
                </a:solidFill>
                <a:latin typeface="+mn-lt"/>
                <a:ea typeface="+mn-ea"/>
                <a:cs typeface="+mn-cs"/>
              </a:rPr>
              <a:t>ausgerichtet. </a:t>
            </a:r>
          </a:p>
          <a:p>
            <a:r>
              <a:rPr lang="de-DE" sz="1200" b="1" i="0" u="none" strike="noStrike" kern="1200" baseline="0" dirty="0">
                <a:solidFill>
                  <a:schemeClr val="tx1"/>
                </a:solidFill>
                <a:latin typeface="+mn-lt"/>
                <a:ea typeface="+mn-ea"/>
                <a:cs typeface="+mn-cs"/>
              </a:rPr>
              <a:t>Geistliches Leben: eigenständige Ausdrucksformen gesucht! Gemeinde muss dienlich sein für das persönliche Glaubenserleben.</a:t>
            </a:r>
          </a:p>
          <a:p>
            <a:r>
              <a:rPr lang="de-DE" sz="1200" b="1" i="0" u="none" strike="noStrike" kern="1200" baseline="0" dirty="0">
                <a:solidFill>
                  <a:schemeClr val="tx1"/>
                </a:solidFill>
                <a:latin typeface="+mn-lt"/>
                <a:ea typeface="+mn-ea"/>
                <a:cs typeface="+mn-cs"/>
              </a:rPr>
              <a:t>Wichtig: Verständnis von einer Kirche der Vielheit – Es braucht ein nebeneinander-ineinander.</a:t>
            </a:r>
          </a:p>
        </p:txBody>
      </p:sp>
      <p:sp>
        <p:nvSpPr>
          <p:cNvPr id="4" name="Foliennummernplatzhalter 3"/>
          <p:cNvSpPr>
            <a:spLocks noGrp="1"/>
          </p:cNvSpPr>
          <p:nvPr>
            <p:ph type="sldNum" sz="quarter" idx="10"/>
          </p:nvPr>
        </p:nvSpPr>
        <p:spPr/>
        <p:txBody>
          <a:bodyPr/>
          <a:lstStyle/>
          <a:p>
            <a:fld id="{F8A9E36F-C4A6-4525-B602-BC7E6FF2B453}" type="slidenum">
              <a:rPr lang="de-DE" smtClean="0"/>
              <a:t>14</a:t>
            </a:fld>
            <a:endParaRPr lang="de-DE"/>
          </a:p>
        </p:txBody>
      </p:sp>
    </p:spTree>
    <p:extLst>
      <p:ext uri="{BB962C8B-B14F-4D97-AF65-F5344CB8AC3E}">
        <p14:creationId xmlns:p14="http://schemas.microsoft.com/office/powerpoint/2010/main" val="372750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Meine These bündelt die Erkenntnisse</a:t>
            </a:r>
          </a:p>
          <a:p>
            <a:endParaRPr lang="de-DE" dirty="0"/>
          </a:p>
          <a:p>
            <a:r>
              <a:rPr lang="de-DE" dirty="0"/>
              <a:t>Doch damit will ich nicht</a:t>
            </a:r>
            <a:r>
              <a:rPr lang="de-DE" baseline="0" dirty="0"/>
              <a:t> schließen, sondern schon noch deutlich machen, was passieren kann.</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15</a:t>
            </a:fld>
            <a:endParaRPr lang="de-DE"/>
          </a:p>
        </p:txBody>
      </p:sp>
    </p:spTree>
    <p:extLst>
      <p:ext uri="{BB962C8B-B14F-4D97-AF65-F5344CB8AC3E}">
        <p14:creationId xmlns:p14="http://schemas.microsoft.com/office/powerpoint/2010/main" val="329568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geht</a:t>
            </a:r>
            <a:r>
              <a:rPr lang="de-DE" baseline="0" dirty="0"/>
              <a:t> um die Frage nach Wirkung. Danach, welchen spürbaren Effekt wir für die Menschen haben. Wirkung haben wir schon. Die Frage ist welche….</a:t>
            </a:r>
          </a:p>
          <a:p>
            <a:endParaRPr lang="de-DE" baseline="0" dirty="0"/>
          </a:p>
          <a:p>
            <a:r>
              <a:rPr lang="de-DE" baseline="0" dirty="0"/>
              <a:t>Hier mal exemplarisch 6 Thesen von mir, wie es in der jungen Generation gehen könnte – auch über das Jugendalter hinaus.</a:t>
            </a:r>
          </a:p>
        </p:txBody>
      </p:sp>
      <p:sp>
        <p:nvSpPr>
          <p:cNvPr id="4" name="Foliennummernplatzhalter 3"/>
          <p:cNvSpPr>
            <a:spLocks noGrp="1"/>
          </p:cNvSpPr>
          <p:nvPr>
            <p:ph type="sldNum" sz="quarter" idx="10"/>
          </p:nvPr>
        </p:nvSpPr>
        <p:spPr/>
        <p:txBody>
          <a:bodyPr/>
          <a:lstStyle/>
          <a:p>
            <a:fld id="{F8A9E36F-C4A6-4525-B602-BC7E6FF2B453}" type="slidenum">
              <a:rPr lang="de-DE" smtClean="0"/>
              <a:t>16</a:t>
            </a:fld>
            <a:endParaRPr lang="de-DE"/>
          </a:p>
        </p:txBody>
      </p:sp>
    </p:spTree>
    <p:extLst>
      <p:ext uri="{BB962C8B-B14F-4D97-AF65-F5344CB8AC3E}">
        <p14:creationId xmlns:p14="http://schemas.microsoft.com/office/powerpoint/2010/main" val="215100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Interpretation</a:t>
            </a:r>
            <a:r>
              <a:rPr lang="de-DE" baseline="0" dirty="0"/>
              <a:t> von Sebastian Heilmann (ohne Anspruch auf Vollständigkeit und jetzt vor allem auf die Praxis gerichtet!):</a:t>
            </a:r>
            <a:endParaRPr lang="de-DE" dirty="0"/>
          </a:p>
          <a:p>
            <a:pPr marL="228600" indent="-228600">
              <a:buAutoNum type="arabicPeriod"/>
            </a:pPr>
            <a:r>
              <a:rPr lang="de-DE" dirty="0"/>
              <a:t>Der einzelne</a:t>
            </a:r>
            <a:r>
              <a:rPr lang="de-DE" baseline="0" dirty="0"/>
              <a:t> im Blick. „Sinnsucher“ Wenn er nicht mit seinen Fragen vorkommt, ist es nicht relevant.  Jesus hat ja auch nicht gesagt „ich bin die Antwort“ sondern ich bin der Weg! Die Fragen müssen von existentieller Bedeutung sein. Luther: Wie bekomme ich einen gnädigen Gott? – Interessiert heute keinen mehr. Aber die Frage „Gibt es Gott“ schon mehr. Oder: Was schafft Frieden in mir? Oder: Warum ich (nicht)?</a:t>
            </a:r>
          </a:p>
          <a:p>
            <a:pPr marL="0" indent="0">
              <a:buNone/>
            </a:pPr>
            <a:r>
              <a:rPr lang="de-DE" baseline="0" dirty="0"/>
              <a:t>SPRACHE der THEOLOGIE!!! Sünde, Gnade etc.</a:t>
            </a:r>
          </a:p>
          <a:p>
            <a:pPr marL="0" indent="0">
              <a:buNone/>
            </a:pPr>
            <a:r>
              <a:rPr lang="de-DE" baseline="0" dirty="0"/>
              <a:t>Statt Verkündigung eher eine Gemeinsame Suchbewegung.</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2. </a:t>
            </a:r>
            <a:r>
              <a:rPr lang="de-DE" baseline="0" dirty="0"/>
              <a:t>Freundschaft/Peer-Beziehung schlägt Gemeinde 10 zu 1. und im Freundeskreis spricht man über intimes. Warum duzen wir uns nicht unter Christen? Also zum Einen Raum bieten für gelebte Freundschaft und zum anderen „wo 2 oder 3 (noch nicht in meinem Namen) versammelt sind“ hingehen.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KONTAKT-ARBEIT!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3. Die fahren 100 km wenn es ihnen wichtig ist. -&gt; Sind wir einladend und erkennbar in der Lebenswelt? Gestalten wir Gemeinde immer wieder in neuen Formen und auf Zeit? Wie organisieren wir Freiheit? Mitgliedschaftsfrage -&gt; Wann ist jemand dabei: Kritische Anfrage auch an die Jugendarbeit: „</a:t>
            </a:r>
            <a:r>
              <a:rPr lang="de-DE" baseline="0" dirty="0" err="1"/>
              <a:t>Konfis</a:t>
            </a:r>
            <a:r>
              <a:rPr lang="de-DE" baseline="0" dirty="0"/>
              <a:t> müssten hängenbleiben“…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SINNFLUENCER es geht um Personen statt Institutionen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4.</a:t>
            </a:r>
            <a:r>
              <a:rPr lang="de-DE" baseline="0" dirty="0"/>
              <a:t> Emotionale Ansprache und emotionale Bearbeitung . Emotion ist Entscheidungskriterium: positiv wie negativ! (Yoga, Meditation, Lobpreis, Echtheit – aber auch Seelsorge/Coaching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5. Der „etwas andere“ Gottesdienst reicht nicht. Das negative verstaubte Image ist zu</a:t>
            </a:r>
            <a:r>
              <a:rPr lang="de-DE" baseline="0" dirty="0"/>
              <a:t> mächtig. Der kulturelle Ausdruck muss in diesem Jahrtausend ankommen.– Wie alt sind bitte die Rolling Stones? – (</a:t>
            </a:r>
            <a:r>
              <a:rPr lang="de-DE" baseline="0" dirty="0" err="1"/>
              <a:t>Bsp</a:t>
            </a:r>
            <a:r>
              <a:rPr lang="de-DE" baseline="0" dirty="0"/>
              <a:t>: Arzt und Gitarre 2005) – </a:t>
            </a:r>
            <a:r>
              <a:rPr lang="de-DE" baseline="0" dirty="0" err="1"/>
              <a:t>MeshUp</a:t>
            </a:r>
            <a:r>
              <a:rPr lang="de-DE" baseline="0" dirty="0"/>
              <a:t> Kultur! (Orgel wird seit 50 Jahren im Rock genutzt)</a:t>
            </a:r>
          </a:p>
          <a:p>
            <a:r>
              <a:rPr lang="de-DE" baseline="0" dirty="0"/>
              <a:t>6. Na wenn sie so selbstwirksam sind, dann können wir richtig was gutes tun. Und sie wollen und können. (Suppenküche Amerika?)</a:t>
            </a:r>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17</a:t>
            </a:fld>
            <a:endParaRPr lang="de-DE"/>
          </a:p>
        </p:txBody>
      </p:sp>
    </p:spTree>
    <p:extLst>
      <p:ext uri="{BB962C8B-B14F-4D97-AF65-F5344CB8AC3E}">
        <p14:creationId xmlns:p14="http://schemas.microsoft.com/office/powerpoint/2010/main" val="2190557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geht darum den Menschen</a:t>
            </a:r>
            <a:r>
              <a:rPr lang="de-DE" baseline="0" dirty="0"/>
              <a:t> im Mittelpunkt zu haben. Jugend ist nicht die Zukunft, sondern die Gegenwart der Kirche! </a:t>
            </a:r>
          </a:p>
          <a:p>
            <a:r>
              <a:rPr lang="de-DE" baseline="0" dirty="0"/>
              <a:t>Dasselbe gilt für alle Menschen. Das ist keine Frage der Jugendarbeit. Es geht um eine generelle Transformation der gesamten Kirche.</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18</a:t>
            </a:fld>
            <a:endParaRPr lang="de-DE"/>
          </a:p>
        </p:txBody>
      </p:sp>
    </p:spTree>
    <p:extLst>
      <p:ext uri="{BB962C8B-B14F-4D97-AF65-F5344CB8AC3E}">
        <p14:creationId xmlns:p14="http://schemas.microsoft.com/office/powerpoint/2010/main" val="273961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Theresa Zukic: geb. 1964</a:t>
            </a:r>
          </a:p>
          <a:p>
            <a:endParaRPr lang="de-DE" dirty="0"/>
          </a:p>
          <a:p>
            <a:r>
              <a:rPr lang="de-DE" dirty="0"/>
              <a:t>Du siehst müde aus, meine Kirche. Aber ich will dich in diesem Brief nicht bemitleiden, denn ich habe den Eindruck, dass Du und Deine Kinder sich viel zu oft bemitleiden: „ Tut mir leid. Du bist nicht dazu da, um dich vor dem Spiegel zu drehen. Du hast einen Auftrag. Los geh ran! Mach dich nützlich! </a:t>
            </a:r>
          </a:p>
          <a:p>
            <a:r>
              <a:rPr lang="de-DE" dirty="0"/>
              <a:t>Machen wir uns doch nichts vor: Du bist so unendlich weit weg von den Menschen und so unmodern, so weit abseits vom heutigen Lebensgefühl und der Lebensfreude, dass ich über deine </a:t>
            </a:r>
            <a:r>
              <a:rPr lang="de-DE" dirty="0" err="1"/>
              <a:t>Unattraktivität</a:t>
            </a:r>
            <a:r>
              <a:rPr lang="de-DE" dirty="0"/>
              <a:t> nicht mehr wundern kann. </a:t>
            </a:r>
          </a:p>
          <a:p>
            <a:r>
              <a:rPr lang="de-DE" dirty="0"/>
              <a:t>Du sagst, du hättest die optimale Botschaft für diese Welt und alle Menschen. Und dass es eine frohe Botschaft ist. Aber warum ist deine ´frohe Botschaft so ernst? Manchmal habe ich den Eindruck, dass alles, was Spaß macht, bei dir nicht wirklich gut ankommt. </a:t>
            </a:r>
          </a:p>
          <a:p>
            <a:r>
              <a:rPr lang="de-DE" dirty="0"/>
              <a:t>Meinst du nicht, es ist Zeit, dem neuen Jahrtausend in die Augen zu sehen? Die Menschen, die dich verlassen, gehören zu den unzähligen Menschen, die deinen Gründer (Jesus) brauchen. Sie verlassen dich, weil sie ihn durch deine Strukturen </a:t>
            </a:r>
            <a:r>
              <a:rPr lang="de-DE"/>
              <a:t>nicht finden</a:t>
            </a:r>
            <a:r>
              <a:rPr lang="de-DE" dirty="0"/>
              <a:t>. Sie suchen nicht DICH sondern IHN! Du bist dafür da, dass man IHN durch DICH erkennt. Du bist gut, wenn du wie Glas bist, und man wenig möglich von dir sieht. </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3</a:t>
            </a:fld>
            <a:endParaRPr lang="de-DE"/>
          </a:p>
        </p:txBody>
      </p:sp>
    </p:spTree>
    <p:extLst>
      <p:ext uri="{BB962C8B-B14F-4D97-AF65-F5344CB8AC3E}">
        <p14:creationId xmlns:p14="http://schemas.microsoft.com/office/powerpoint/2010/main" val="67599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George Lings</a:t>
            </a:r>
          </a:p>
          <a:p>
            <a:r>
              <a:rPr lang="de-DE" dirty="0"/>
              <a:t>Wahrend zunehmend diskutiert wird, dass die Kirchen an Mitgliedern und</a:t>
            </a:r>
          </a:p>
          <a:p>
            <a:r>
              <a:rPr lang="de-DE" dirty="0"/>
              <a:t>auch alltagsrelevanter Bedeutung verlieren, steigt gleichzeitig die Wahrnehmung</a:t>
            </a:r>
          </a:p>
          <a:p>
            <a:r>
              <a:rPr lang="de-DE" dirty="0"/>
              <a:t>von Experimenten, Versuchen, wo Menschen (zum Teil schon seit Jahrzehnten)</a:t>
            </a:r>
          </a:p>
          <a:p>
            <a:r>
              <a:rPr lang="de-DE" dirty="0"/>
              <a:t>etwas Neues, Andersartiges als das kirchlich Vertraute wagen. Doch das, was wir</a:t>
            </a:r>
          </a:p>
          <a:p>
            <a:r>
              <a:rPr lang="de-DE" dirty="0"/>
              <a:t>Kirche oder auch Gemeinde nennen, bleibt davon meist </a:t>
            </a:r>
            <a:r>
              <a:rPr lang="de-DE" dirty="0" err="1"/>
              <a:t>unberuhrt</a:t>
            </a:r>
            <a:r>
              <a:rPr lang="de-DE" dirty="0"/>
              <a:t>. Das Bild</a:t>
            </a:r>
          </a:p>
          <a:p>
            <a:r>
              <a:rPr lang="de-DE" dirty="0"/>
              <a:t>von Kirche, das weiterhin </a:t>
            </a:r>
            <a:r>
              <a:rPr lang="de-DE" dirty="0" err="1"/>
              <a:t>pragt</a:t>
            </a:r>
            <a:r>
              <a:rPr lang="de-DE" dirty="0"/>
              <a:t>, ist das einer parochial organisierten Gemeinde.</a:t>
            </a:r>
          </a:p>
          <a:p>
            <a:r>
              <a:rPr lang="de-DE" dirty="0"/>
              <a:t>Menschen, die an diesem Modell von Kirche nicht in irgendeiner Form partizipieren,</a:t>
            </a:r>
          </a:p>
          <a:p>
            <a:r>
              <a:rPr lang="de-DE" dirty="0"/>
              <a:t>gelten als „kirchenfern“.</a:t>
            </a:r>
          </a:p>
          <a:p>
            <a:r>
              <a:rPr lang="de-DE" dirty="0"/>
              <a:t>Doch ab wann kann eine Idee, eine Initiative, eine Gruppe von Menschen,</a:t>
            </a:r>
          </a:p>
          <a:p>
            <a:r>
              <a:rPr lang="de-DE" dirty="0"/>
              <a:t>die dem christlichen Glauben Gestalt verleiht als Kirche oder Gemeinde</a:t>
            </a:r>
          </a:p>
          <a:p>
            <a:r>
              <a:rPr lang="de-DE" dirty="0"/>
              <a:t>bezeichnet werden? Wo fangt Kirche an, wo </a:t>
            </a:r>
            <a:r>
              <a:rPr lang="de-DE" dirty="0" err="1"/>
              <a:t>hort</a:t>
            </a:r>
            <a:r>
              <a:rPr lang="de-DE" dirty="0"/>
              <a:t> sie auf?</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4</a:t>
            </a:fld>
            <a:endParaRPr lang="de-DE"/>
          </a:p>
        </p:txBody>
      </p:sp>
    </p:spTree>
    <p:extLst>
      <p:ext uri="{BB962C8B-B14F-4D97-AF65-F5344CB8AC3E}">
        <p14:creationId xmlns:p14="http://schemas.microsoft.com/office/powerpoint/2010/main" val="406664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dient nur dazu, um meine Quellen offenzulegen. Das ist keine persönliche prophetische Meinung, sondern fachliche </a:t>
            </a:r>
            <a:r>
              <a:rPr lang="de-DE"/>
              <a:t>Reflexion.</a:t>
            </a:r>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6</a:t>
            </a:fld>
            <a:endParaRPr lang="de-DE"/>
          </a:p>
        </p:txBody>
      </p:sp>
    </p:spTree>
    <p:extLst>
      <p:ext uri="{BB962C8B-B14F-4D97-AF65-F5344CB8AC3E}">
        <p14:creationId xmlns:p14="http://schemas.microsoft.com/office/powerpoint/2010/main" val="260240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Es geht um Soziologische Befunde. Die sind immer „typisiert“ und „vereinfacht“. Natürlich sagt das nichts über den/die Einzelnen aus. Es werden</a:t>
            </a:r>
            <a:r>
              <a:rPr lang="de-DE" baseline="0" dirty="0"/>
              <a:t> Trendlinien </a:t>
            </a:r>
            <a:r>
              <a:rPr lang="de-DE" dirty="0"/>
              <a:t>gebildet.</a:t>
            </a:r>
          </a:p>
          <a:p>
            <a:endParaRPr lang="de-DE" dirty="0">
              <a:latin typeface="Calibri" panose="020F0502020204030204" pitchFamily="34" charset="0"/>
            </a:endParaRPr>
          </a:p>
          <a:p>
            <a:r>
              <a:rPr lang="de-DE" dirty="0">
                <a:latin typeface="Calibri" panose="020F0502020204030204" pitchFamily="34" charset="0"/>
              </a:rPr>
              <a:t>Repräsentative Online-Befragung (N=1000)</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rPr>
              <a:t>Es lassen sich keine Anhaltspunkte für Verzerrungen erkennen.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rPr>
              <a:t>Qualitative Interviews mit Kirchenmitgliedern, die weder „hochverbunden“ sind, noch die Kirche ablehnen (Stadt/Land)</a:t>
            </a:r>
          </a:p>
          <a:p>
            <a:r>
              <a:rPr lang="de-DE" dirty="0"/>
              <a:t>Das ist für uns deswegen relevant, weil diese Gruppe an Menschen die am leichtesten erreichbare Zielgruppe ist. Sie sind noch nicht ganz</a:t>
            </a:r>
            <a:r>
              <a:rPr lang="de-DE" baseline="0" dirty="0"/>
              <a:t> weg, man käme leichter in Kontakt…</a:t>
            </a:r>
            <a:endParaRPr lang="de-DE"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7</a:t>
            </a:fld>
            <a:endParaRPr lang="de-DE"/>
          </a:p>
        </p:txBody>
      </p:sp>
    </p:spTree>
    <p:extLst>
      <p:ext uri="{BB962C8B-B14F-4D97-AF65-F5344CB8AC3E}">
        <p14:creationId xmlns:p14="http://schemas.microsoft.com/office/powerpoint/2010/main" val="167106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Untersuchungen zur Lebenswelt sind deckungsgleich. </a:t>
            </a:r>
          </a:p>
          <a:p>
            <a:pPr marL="228600" indent="-228600">
              <a:buAutoNum type="arabicPeriod"/>
            </a:pPr>
            <a:r>
              <a:rPr lang="de-DE" baseline="0" dirty="0"/>
              <a:t>Digitalisierung verinnerlicht (hybrid: Digitale Welt ergänzt und ist Lebenswelt)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Durch viele Umzüge rückt Familie (und engste Freunde) als stabiler Rückhalt in den Fokus.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a:t>Die Lebenswelt ist sehr eng. ICH, Familie, Freunde. </a:t>
            </a:r>
          </a:p>
          <a:p>
            <a:pPr marL="228600" indent="-228600">
              <a:buAutoNum type="arabicPeriod"/>
            </a:pPr>
            <a:r>
              <a:rPr lang="de-DE" baseline="0" dirty="0"/>
              <a:t>Postmoderne Werte: Toleranz, Diversität, Chancengleichheit, Frieden, Umweltschutz…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a:t>Die hohe Selbstwirksamkeitsüberzeugung lässt alles erstrebenswert erscheinen, was man nicht selbst steuern kann: Gesundheit, Familie, Partnerschaft. Entsprechend sind die größten Ängste: Krankheit, Geldsorgen und Verlust eines nahestehenden Menschen.</a:t>
            </a:r>
          </a:p>
          <a:p>
            <a:pPr marL="228600" indent="-228600">
              <a:buAutoNum type="arabicPeriod"/>
            </a:pPr>
            <a:r>
              <a:rPr lang="de-DE" baseline="0" dirty="0"/>
              <a:t>Das Vertrauen in Institutionen (Staat, Kirche, Greenpeace) ist aber nicht mehr da. </a:t>
            </a:r>
          </a:p>
          <a:p>
            <a:r>
              <a:rPr lang="de-DE" baseline="0" dirty="0"/>
              <a:t>Veränderungen in der Gesellschaft muss jeder selbst einleiten. </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8</a:t>
            </a:fld>
            <a:endParaRPr lang="de-DE"/>
          </a:p>
        </p:txBody>
      </p:sp>
    </p:spTree>
    <p:extLst>
      <p:ext uri="{BB962C8B-B14F-4D97-AF65-F5344CB8AC3E}">
        <p14:creationId xmlns:p14="http://schemas.microsoft.com/office/powerpoint/2010/main" val="114233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Glaube muss stark sein und Halt</a:t>
            </a:r>
            <a:r>
              <a:rPr lang="de-DE" baseline="0" dirty="0"/>
              <a:t> geben.</a:t>
            </a:r>
            <a:r>
              <a:rPr lang="de-DE" dirty="0"/>
              <a:t> Es geht dabei</a:t>
            </a:r>
            <a:r>
              <a:rPr lang="de-DE" baseline="0" dirty="0"/>
              <a:t> auch um den Glauben an sich selbst.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Spezifisch christliche Konturen entdeckt man nur bei Menschen aus entsprechendem</a:t>
            </a:r>
            <a:r>
              <a:rPr lang="de-DE" baseline="0" dirty="0"/>
              <a:t> Elternhaus.</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„Über das, was ich glaube entscheide ich selbst“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Ist losgelöst von der Kirche.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die Hälfte der Befragten betet, die meisten denken „über den Glauben nach“ – Glaube vollzieht sich innen. Darüber reden tun die wenigsten (weil das Umfeld fehlt oder weil es eben Privatsache ist)</a:t>
            </a:r>
            <a:endParaRPr lang="de-DE"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9</a:t>
            </a:fld>
            <a:endParaRPr lang="de-DE"/>
          </a:p>
        </p:txBody>
      </p:sp>
    </p:spTree>
    <p:extLst>
      <p:ext uri="{BB962C8B-B14F-4D97-AF65-F5344CB8AC3E}">
        <p14:creationId xmlns:p14="http://schemas.microsoft.com/office/powerpoint/2010/main" val="311340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Schöne Erinnerungen an Erlebnisse (</a:t>
            </a:r>
            <a:r>
              <a:rPr lang="de-DE" dirty="0" err="1"/>
              <a:t>Konfiarbeit</a:t>
            </a:r>
            <a:r>
              <a:rPr lang="de-DE" dirty="0"/>
              <a:t>). </a:t>
            </a:r>
          </a:p>
          <a:p>
            <a:r>
              <a:rPr lang="de-DE" dirty="0"/>
              <a:t>Begegnung über Weihnachten und Kasualien</a:t>
            </a:r>
            <a:r>
              <a:rPr lang="de-DE" baseline="0" dirty="0"/>
              <a:t> (schön)</a:t>
            </a:r>
          </a:p>
          <a:p>
            <a:r>
              <a:rPr lang="de-DE" baseline="0" dirty="0"/>
              <a:t>Der Kontakt ist abgerissen, weil der Bezug fehlt. Mitgliedschaft wegen Kasualien. </a:t>
            </a:r>
          </a:p>
          <a:p>
            <a:endParaRPr lang="de-DE" baseline="0" dirty="0"/>
          </a:p>
          <a:p>
            <a:r>
              <a:rPr lang="de-DE" baseline="0" dirty="0"/>
              <a:t>Zukunft: typische Forderungen: Homosexualität zulassen, sich für </a:t>
            </a:r>
            <a:r>
              <a:rPr lang="de-DE" baseline="0" dirty="0" err="1"/>
              <a:t>toleranz</a:t>
            </a:r>
            <a:r>
              <a:rPr lang="de-DE" baseline="0" dirty="0"/>
              <a:t> einsetzen, Zusammenhalt, moderner in Erkenntnissen (Sterbehilfe, Abtreibung), offener, interessante Gespräche, Begegnungsstätte für jeden, wo man Kraft tanken kann, sich für andere einsetzen </a:t>
            </a:r>
          </a:p>
          <a:p>
            <a:r>
              <a:rPr lang="de-DE" baseline="0" dirty="0"/>
              <a:t>ABER: </a:t>
            </a:r>
            <a:r>
              <a:rPr lang="de-DE" dirty="0"/>
              <a:t>Es ist schwer, sich für die Zukunft etwas vorzustellen, was momentan keine Rolle spielt.</a:t>
            </a:r>
          </a:p>
        </p:txBody>
      </p:sp>
      <p:sp>
        <p:nvSpPr>
          <p:cNvPr id="4" name="Foliennummernplatzhalter 3"/>
          <p:cNvSpPr>
            <a:spLocks noGrp="1"/>
          </p:cNvSpPr>
          <p:nvPr>
            <p:ph type="sldNum" sz="quarter" idx="10"/>
          </p:nvPr>
        </p:nvSpPr>
        <p:spPr/>
        <p:txBody>
          <a:bodyPr/>
          <a:lstStyle/>
          <a:p>
            <a:fld id="{F8A9E36F-C4A6-4525-B602-BC7E6FF2B453}" type="slidenum">
              <a:rPr lang="de-DE" smtClean="0"/>
              <a:t>10</a:t>
            </a:fld>
            <a:endParaRPr lang="de-DE"/>
          </a:p>
        </p:txBody>
      </p:sp>
    </p:spTree>
    <p:extLst>
      <p:ext uri="{BB962C8B-B14F-4D97-AF65-F5344CB8AC3E}">
        <p14:creationId xmlns:p14="http://schemas.microsoft.com/office/powerpoint/2010/main" val="114290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11</a:t>
            </a:fld>
            <a:endParaRPr lang="de-DE"/>
          </a:p>
        </p:txBody>
      </p:sp>
    </p:spTree>
    <p:extLst>
      <p:ext uri="{BB962C8B-B14F-4D97-AF65-F5344CB8AC3E}">
        <p14:creationId xmlns:p14="http://schemas.microsoft.com/office/powerpoint/2010/main" val="1290525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Rechteck 18"/>
          <p:cNvSpPr/>
          <p:nvPr userDrawn="1"/>
        </p:nvSpPr>
        <p:spPr>
          <a:xfrm>
            <a:off x="0" y="0"/>
            <a:ext cx="9180512" cy="284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573528"/>
            <a:ext cx="7772400" cy="1102519"/>
          </a:xfrm>
        </p:spPr>
        <p:txBody>
          <a:bodyPr/>
          <a:lstStyle/>
          <a:p>
            <a:r>
              <a:rPr lang="de-DE" dirty="0"/>
              <a:t>Titelmasterformat durch Klicken bearbeiten</a:t>
            </a:r>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202" y="2499742"/>
            <a:ext cx="9361714" cy="3096344"/>
          </a:xfrm>
          <a:prstGeom prst="rect">
            <a:avLst/>
          </a:prstGeom>
        </p:spPr>
      </p:pic>
    </p:spTree>
    <p:extLst>
      <p:ext uri="{BB962C8B-B14F-4D97-AF65-F5344CB8AC3E}">
        <p14:creationId xmlns:p14="http://schemas.microsoft.com/office/powerpoint/2010/main" val="265138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cxnSp>
        <p:nvCxnSpPr>
          <p:cNvPr id="7" name="Gerade Verbindung 6"/>
          <p:cNvCxnSpPr/>
          <p:nvPr userDrawn="1"/>
        </p:nvCxnSpPr>
        <p:spPr>
          <a:xfrm>
            <a:off x="467544" y="4677984"/>
            <a:ext cx="7704856" cy="0"/>
          </a:xfrm>
          <a:prstGeom prst="line">
            <a:avLst/>
          </a:prstGeom>
          <a:ln w="12700">
            <a:solidFill>
              <a:srgbClr val="6726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de-DE" dirty="0"/>
              <a:t> Textmasterformat bearbeiten</a:t>
            </a:r>
          </a:p>
          <a:p>
            <a:pPr lvl="1"/>
            <a:r>
              <a:rPr lang="de-DE" dirty="0"/>
              <a:t> Zweite Ebene</a:t>
            </a:r>
          </a:p>
          <a:p>
            <a:pPr lvl="2"/>
            <a:r>
              <a:rPr lang="de-DE" dirty="0"/>
              <a:t> Dritte Ebene</a:t>
            </a:r>
          </a:p>
          <a:p>
            <a:pPr lvl="3"/>
            <a:r>
              <a:rPr lang="de-DE" dirty="0"/>
              <a:t>Vierte Ebene</a:t>
            </a:r>
          </a:p>
          <a:p>
            <a:pPr lvl="4"/>
            <a:r>
              <a:rPr lang="de-DE" dirty="0"/>
              <a:t>Fünfte Ebene</a:t>
            </a:r>
          </a:p>
        </p:txBody>
      </p:sp>
      <p:sp>
        <p:nvSpPr>
          <p:cNvPr id="10" name="Titelplatzhalter 1"/>
          <p:cNvSpPr txBox="1">
            <a:spLocks/>
          </p:cNvSpPr>
          <p:nvPr userDrawn="1"/>
        </p:nvSpPr>
        <p:spPr>
          <a:xfrm>
            <a:off x="471202" y="4642713"/>
            <a:ext cx="4676863" cy="3053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mj-lt"/>
                <a:ea typeface="+mj-ea"/>
                <a:cs typeface="+mj-cs"/>
              </a:defRPr>
            </a:lvl1pPr>
          </a:lstStyle>
          <a:p>
            <a:r>
              <a:rPr lang="de-DE" sz="1200" dirty="0">
                <a:latin typeface="Calibri" panose="020F0502020204030204" pitchFamily="34" charset="0"/>
              </a:rPr>
              <a:t>Sebastian</a:t>
            </a:r>
            <a:r>
              <a:rPr lang="de-DE" sz="1200" baseline="0" dirty="0">
                <a:latin typeface="Calibri" panose="020F0502020204030204" pitchFamily="34" charset="0"/>
              </a:rPr>
              <a:t> Heilmann </a:t>
            </a:r>
            <a:r>
              <a:rPr lang="de-DE" sz="1200" baseline="0" dirty="0">
                <a:latin typeface="Calibri" panose="020F0502020204030204" pitchFamily="34" charset="0"/>
                <a:sym typeface="Wingdings"/>
              </a:rPr>
              <a:t></a:t>
            </a:r>
            <a:r>
              <a:rPr lang="de-DE" sz="1200" baseline="0" dirty="0">
                <a:latin typeface="Calibri" panose="020F0502020204030204" pitchFamily="34" charset="0"/>
              </a:rPr>
              <a:t> Referent für Konzeption und Innovation</a:t>
            </a:r>
            <a:endParaRPr lang="de-DE" sz="1200" dirty="0">
              <a:latin typeface="Calibri" panose="020F0502020204030204" pitchFamily="34" charset="0"/>
            </a:endParaRPr>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88" y="1066846"/>
            <a:ext cx="9180988" cy="208760"/>
          </a:xfrm>
          <a:prstGeom prst="rect">
            <a:avLst/>
          </a:prstGeom>
        </p:spPr>
      </p:pic>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4469844"/>
            <a:ext cx="981680" cy="748200"/>
          </a:xfrm>
          <a:prstGeom prst="rect">
            <a:avLst/>
          </a:prstGeom>
        </p:spPr>
      </p:pic>
    </p:spTree>
    <p:extLst>
      <p:ext uri="{BB962C8B-B14F-4D97-AF65-F5344CB8AC3E}">
        <p14:creationId xmlns:p14="http://schemas.microsoft.com/office/powerpoint/2010/main" val="230833389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Kirche mit Zukunft</a:t>
            </a:r>
            <a:br>
              <a:rPr lang="de-DE" dirty="0"/>
            </a:br>
            <a:r>
              <a:rPr lang="de-DE" dirty="0"/>
              <a:t>für die Jugend von heute</a:t>
            </a:r>
          </a:p>
        </p:txBody>
      </p:sp>
    </p:spTree>
    <p:extLst>
      <p:ext uri="{BB962C8B-B14F-4D97-AF65-F5344CB8AC3E}">
        <p14:creationId xmlns:p14="http://schemas.microsoft.com/office/powerpoint/2010/main" val="70207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Kirche – allenfalls eine schöne Erinnerung</a:t>
            </a:r>
          </a:p>
        </p:txBody>
      </p:sp>
      <p:grpSp>
        <p:nvGrpSpPr>
          <p:cNvPr id="3" name="Gruppieren 2"/>
          <p:cNvGrpSpPr/>
          <p:nvPr/>
        </p:nvGrpSpPr>
        <p:grpSpPr>
          <a:xfrm>
            <a:off x="3312000" y="2031690"/>
            <a:ext cx="2520280" cy="1764196"/>
            <a:chOff x="3312000" y="2031690"/>
            <a:chExt cx="2520280" cy="1764196"/>
          </a:xfrm>
        </p:grpSpPr>
        <p:pic>
          <p:nvPicPr>
            <p:cNvPr id="11" name="Picture 3" descr="C:\Users\sheilman\AppData\Local\Microsoft\Windows\Temporary Internet Files\Content.IE5\HNLZ4U25\family-people-silhouettes-ve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000" y="2031690"/>
              <a:ext cx="2520280" cy="1764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635894" y="238217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sp>
          <p:nvSpPr>
            <p:cNvPr id="13" name="Textfeld 12"/>
            <p:cNvSpPr txBox="1"/>
            <p:nvPr/>
          </p:nvSpPr>
          <p:spPr>
            <a:xfrm>
              <a:off x="4139951" y="245749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4" name="Textfeld 13"/>
            <p:cNvSpPr txBox="1"/>
            <p:nvPr/>
          </p:nvSpPr>
          <p:spPr>
            <a:xfrm>
              <a:off x="4522868" y="2472648"/>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5" name="Textfeld 14"/>
            <p:cNvSpPr txBox="1"/>
            <p:nvPr/>
          </p:nvSpPr>
          <p:spPr>
            <a:xfrm>
              <a:off x="4998914" y="2340009"/>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grpSp>
      <p:sp>
        <p:nvSpPr>
          <p:cNvPr id="6" name="Abgerundete rechteckige Legende 5"/>
          <p:cNvSpPr/>
          <p:nvPr/>
        </p:nvSpPr>
        <p:spPr>
          <a:xfrm>
            <a:off x="611560" y="3375220"/>
            <a:ext cx="2526975" cy="841331"/>
          </a:xfrm>
          <a:prstGeom prst="wedgeRoundRectCallout">
            <a:avLst>
              <a:gd name="adj1" fmla="val 66459"/>
              <a:gd name="adj2" fmla="val -12369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dirty="0">
                <a:latin typeface="Calibri" panose="020F0502020204030204" pitchFamily="34" charset="0"/>
              </a:rPr>
              <a:t>„Der Zug ist abgefahren!“</a:t>
            </a:r>
          </a:p>
        </p:txBody>
      </p:sp>
      <p:sp>
        <p:nvSpPr>
          <p:cNvPr id="16" name="Wolkenförmige Legende 15"/>
          <p:cNvSpPr/>
          <p:nvPr/>
        </p:nvSpPr>
        <p:spPr>
          <a:xfrm>
            <a:off x="42067" y="1239022"/>
            <a:ext cx="3585646" cy="1362595"/>
          </a:xfrm>
          <a:prstGeom prst="cloudCallout">
            <a:avLst>
              <a:gd name="adj1" fmla="val 62153"/>
              <a:gd name="adj2" fmla="val 345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600" dirty="0">
                <a:latin typeface="Calibri" panose="020F0502020204030204" pitchFamily="34" charset="0"/>
              </a:rPr>
              <a:t>Für Kinder, Alte und Schwache ist das super. Mich spricht das nicht an.</a:t>
            </a:r>
          </a:p>
        </p:txBody>
      </p:sp>
      <p:sp>
        <p:nvSpPr>
          <p:cNvPr id="17" name="Legende mit Linie 1 16"/>
          <p:cNvSpPr/>
          <p:nvPr/>
        </p:nvSpPr>
        <p:spPr>
          <a:xfrm>
            <a:off x="6660232" y="1459739"/>
            <a:ext cx="2088232" cy="1184048"/>
          </a:xfrm>
          <a:prstGeom prst="borderCallout1">
            <a:avLst>
              <a:gd name="adj1" fmla="val 69110"/>
              <a:gd name="adj2" fmla="val -58320"/>
              <a:gd name="adj3" fmla="val 50795"/>
              <a:gd name="adj4" fmla="val -6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atin typeface="Calibri" panose="020F0502020204030204" pitchFamily="34" charset="0"/>
              </a:rPr>
              <a:t>Kirche muss sich verändern, wenn sie eine Zukunft haben will.</a:t>
            </a:r>
          </a:p>
        </p:txBody>
      </p:sp>
      <p:sp>
        <p:nvSpPr>
          <p:cNvPr id="21" name="Legende mit Linie 1 20"/>
          <p:cNvSpPr/>
          <p:nvPr/>
        </p:nvSpPr>
        <p:spPr>
          <a:xfrm>
            <a:off x="6228184" y="3075805"/>
            <a:ext cx="2779142" cy="1140745"/>
          </a:xfrm>
          <a:prstGeom prst="borderCallout1">
            <a:avLst>
              <a:gd name="adj1" fmla="val 3677"/>
              <a:gd name="adj2" fmla="val -24843"/>
              <a:gd name="adj3" fmla="val 50006"/>
              <a:gd name="adj4" fmla="val 5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Calibri" panose="020F0502020204030204" pitchFamily="34" charset="0"/>
              </a:rPr>
              <a:t>Wunsch nach authentischer, fröhlicher, offener, einladender </a:t>
            </a:r>
          </a:p>
          <a:p>
            <a:pPr algn="ctr"/>
            <a:r>
              <a:rPr lang="de-DE" dirty="0">
                <a:latin typeface="Calibri" panose="020F0502020204030204" pitchFamily="34" charset="0"/>
              </a:rPr>
              <a:t>Kirche</a:t>
            </a:r>
          </a:p>
        </p:txBody>
      </p:sp>
    </p:spTree>
    <p:extLst>
      <p:ext uri="{BB962C8B-B14F-4D97-AF65-F5344CB8AC3E}">
        <p14:creationId xmlns:p14="http://schemas.microsoft.com/office/powerpoint/2010/main" val="207275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erste post-christliche Generation?</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t>Alles, was im Leben dieser Generation Geltung beansprucht, muss sich vor den individuellen Interessen bewähren. </a:t>
            </a:r>
          </a:p>
          <a:p>
            <a:pPr marL="0" indent="0">
              <a:buNone/>
            </a:pPr>
            <a:r>
              <a:rPr lang="de-DE" dirty="0"/>
              <a:t>Kann die Kirche an die wenigen christlichen Erfahrungen anknüpfen oder haben wir es hier mit der ersten post-christlichen Generation zu tun? Vieles spricht für das Letztere.</a:t>
            </a:r>
          </a:p>
          <a:p>
            <a:pPr marL="0" indent="0">
              <a:buNone/>
            </a:pPr>
            <a:r>
              <a:rPr lang="de-DE" dirty="0"/>
              <a:t>						(Ulf </a:t>
            </a:r>
            <a:r>
              <a:rPr lang="de-DE" dirty="0" err="1"/>
              <a:t>Endewardt</a:t>
            </a:r>
            <a:r>
              <a:rPr lang="de-DE" dirty="0"/>
              <a:t>)</a:t>
            </a:r>
          </a:p>
          <a:p>
            <a:endParaRPr lang="de-DE" dirty="0"/>
          </a:p>
        </p:txBody>
      </p:sp>
    </p:spTree>
    <p:extLst>
      <p:ext uri="{BB962C8B-B14F-4D97-AF65-F5344CB8AC3E}">
        <p14:creationId xmlns:p14="http://schemas.microsoft.com/office/powerpoint/2010/main" val="334746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Und wie denken wir Kirche?</a:t>
            </a:r>
          </a:p>
        </p:txBody>
      </p:sp>
      <p:sp>
        <p:nvSpPr>
          <p:cNvPr id="3" name="Inhaltsplatzhalter 2"/>
          <p:cNvSpPr>
            <a:spLocks noGrp="1"/>
          </p:cNvSpPr>
          <p:nvPr>
            <p:ph idx="1"/>
          </p:nvPr>
        </p:nvSpPr>
        <p:spPr/>
        <p:txBody>
          <a:bodyPr/>
          <a:lstStyle/>
          <a:p>
            <a:endParaRPr lang="de-DE"/>
          </a:p>
        </p:txBody>
      </p:sp>
      <p:sp>
        <p:nvSpPr>
          <p:cNvPr id="4" name="Pfeil nach rechts 3"/>
          <p:cNvSpPr/>
          <p:nvPr/>
        </p:nvSpPr>
        <p:spPr>
          <a:xfrm>
            <a:off x="395536" y="2067694"/>
            <a:ext cx="8291264"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Von der Wiege bis zur Bahre…</a:t>
            </a:r>
          </a:p>
        </p:txBody>
      </p:sp>
    </p:spTree>
    <p:extLst>
      <p:ext uri="{BB962C8B-B14F-4D97-AF65-F5344CB8AC3E}">
        <p14:creationId xmlns:p14="http://schemas.microsoft.com/office/powerpoint/2010/main" val="40289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Badewannentheorie der Verbundenheit</a:t>
            </a:r>
          </a:p>
        </p:txBody>
      </p:sp>
      <p:sp>
        <p:nvSpPr>
          <p:cNvPr id="4" name="Freihandform 3"/>
          <p:cNvSpPr/>
          <p:nvPr/>
        </p:nvSpPr>
        <p:spPr>
          <a:xfrm>
            <a:off x="107504" y="1966789"/>
            <a:ext cx="9145016" cy="1848657"/>
          </a:xfrm>
          <a:custGeom>
            <a:avLst/>
            <a:gdLst>
              <a:gd name="connsiteX0" fmla="*/ 0 w 8822883"/>
              <a:gd name="connsiteY0" fmla="*/ 166810 h 1848657"/>
              <a:gd name="connsiteX1" fmla="*/ 1360714 w 8822883"/>
              <a:gd name="connsiteY1" fmla="*/ 286553 h 1848657"/>
              <a:gd name="connsiteX2" fmla="*/ 2068286 w 8822883"/>
              <a:gd name="connsiteY2" fmla="*/ 1331581 h 1848657"/>
              <a:gd name="connsiteX3" fmla="*/ 2721428 w 8822883"/>
              <a:gd name="connsiteY3" fmla="*/ 1767010 h 1848657"/>
              <a:gd name="connsiteX4" fmla="*/ 4060371 w 8822883"/>
              <a:gd name="connsiteY4" fmla="*/ 1843210 h 1848657"/>
              <a:gd name="connsiteX5" fmla="*/ 4931228 w 8822883"/>
              <a:gd name="connsiteY5" fmla="*/ 1690810 h 1848657"/>
              <a:gd name="connsiteX6" fmla="*/ 5671457 w 8822883"/>
              <a:gd name="connsiteY6" fmla="*/ 907039 h 1848657"/>
              <a:gd name="connsiteX7" fmla="*/ 6346371 w 8822883"/>
              <a:gd name="connsiteY7" fmla="*/ 395410 h 1848657"/>
              <a:gd name="connsiteX8" fmla="*/ 7565571 w 8822883"/>
              <a:gd name="connsiteY8" fmla="*/ 90610 h 1848657"/>
              <a:gd name="connsiteX9" fmla="*/ 8632371 w 8822883"/>
              <a:gd name="connsiteY9" fmla="*/ 3524 h 1848657"/>
              <a:gd name="connsiteX10" fmla="*/ 8817428 w 8822883"/>
              <a:gd name="connsiteY10" fmla="*/ 25296 h 184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2883" h="1848657">
                <a:moveTo>
                  <a:pt x="0" y="166810"/>
                </a:moveTo>
                <a:cubicBezTo>
                  <a:pt x="508000" y="129617"/>
                  <a:pt x="1016000" y="92425"/>
                  <a:pt x="1360714" y="286553"/>
                </a:cubicBezTo>
                <a:cubicBezTo>
                  <a:pt x="1705428" y="480681"/>
                  <a:pt x="1841500" y="1084838"/>
                  <a:pt x="2068286" y="1331581"/>
                </a:cubicBezTo>
                <a:cubicBezTo>
                  <a:pt x="2295072" y="1578324"/>
                  <a:pt x="2389414" y="1681739"/>
                  <a:pt x="2721428" y="1767010"/>
                </a:cubicBezTo>
                <a:cubicBezTo>
                  <a:pt x="3053442" y="1852281"/>
                  <a:pt x="3692071" y="1855910"/>
                  <a:pt x="4060371" y="1843210"/>
                </a:cubicBezTo>
                <a:cubicBezTo>
                  <a:pt x="4428671" y="1830510"/>
                  <a:pt x="4662714" y="1846838"/>
                  <a:pt x="4931228" y="1690810"/>
                </a:cubicBezTo>
                <a:cubicBezTo>
                  <a:pt x="5199742" y="1534782"/>
                  <a:pt x="5435600" y="1122939"/>
                  <a:pt x="5671457" y="907039"/>
                </a:cubicBezTo>
                <a:cubicBezTo>
                  <a:pt x="5907314" y="691139"/>
                  <a:pt x="6030685" y="531482"/>
                  <a:pt x="6346371" y="395410"/>
                </a:cubicBezTo>
                <a:cubicBezTo>
                  <a:pt x="6662057" y="259339"/>
                  <a:pt x="7184571" y="155924"/>
                  <a:pt x="7565571" y="90610"/>
                </a:cubicBezTo>
                <a:cubicBezTo>
                  <a:pt x="7946571" y="25296"/>
                  <a:pt x="8423728" y="14410"/>
                  <a:pt x="8632371" y="3524"/>
                </a:cubicBezTo>
                <a:cubicBezTo>
                  <a:pt x="8841014" y="-7362"/>
                  <a:pt x="8829221" y="8967"/>
                  <a:pt x="8817428" y="252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1707654"/>
            <a:ext cx="1224136" cy="369332"/>
          </a:xfrm>
          <a:prstGeom prst="rect">
            <a:avLst/>
          </a:prstGeom>
          <a:noFill/>
        </p:spPr>
        <p:txBody>
          <a:bodyPr wrap="square" rtlCol="0">
            <a:spAutoFit/>
          </a:bodyPr>
          <a:lstStyle/>
          <a:p>
            <a:r>
              <a:rPr lang="de-DE" dirty="0"/>
              <a:t>Kindheit</a:t>
            </a:r>
          </a:p>
        </p:txBody>
      </p:sp>
      <p:sp>
        <p:nvSpPr>
          <p:cNvPr id="6" name="Textfeld 5"/>
          <p:cNvSpPr txBox="1"/>
          <p:nvPr/>
        </p:nvSpPr>
        <p:spPr>
          <a:xfrm>
            <a:off x="6559152" y="1430655"/>
            <a:ext cx="2699792" cy="646331"/>
          </a:xfrm>
          <a:prstGeom prst="rect">
            <a:avLst/>
          </a:prstGeom>
          <a:noFill/>
        </p:spPr>
        <p:txBody>
          <a:bodyPr wrap="square" rtlCol="0">
            <a:spAutoFit/>
          </a:bodyPr>
          <a:lstStyle/>
          <a:p>
            <a:r>
              <a:rPr lang="de-DE" dirty="0">
                <a:solidFill>
                  <a:srgbClr val="0070C0"/>
                </a:solidFill>
              </a:rPr>
              <a:t>„Mit dem Alter kommt der Psalter“</a:t>
            </a:r>
          </a:p>
        </p:txBody>
      </p:sp>
      <p:sp>
        <p:nvSpPr>
          <p:cNvPr id="7" name="Textfeld 6"/>
          <p:cNvSpPr txBox="1"/>
          <p:nvPr/>
        </p:nvSpPr>
        <p:spPr>
          <a:xfrm>
            <a:off x="5940152" y="2891117"/>
            <a:ext cx="2664296" cy="923330"/>
          </a:xfrm>
          <a:prstGeom prst="rect">
            <a:avLst/>
          </a:prstGeom>
          <a:noFill/>
        </p:spPr>
        <p:txBody>
          <a:bodyPr wrap="square" rtlCol="0">
            <a:spAutoFit/>
          </a:bodyPr>
          <a:lstStyle/>
          <a:p>
            <a:r>
              <a:rPr lang="de-DE" dirty="0">
                <a:solidFill>
                  <a:schemeClr val="accent2">
                    <a:lumMod val="75000"/>
                  </a:schemeClr>
                </a:solidFill>
              </a:rPr>
              <a:t>„Spätestens mit der Familiengründung kommen sie wieder“</a:t>
            </a:r>
          </a:p>
        </p:txBody>
      </p:sp>
      <p:sp>
        <p:nvSpPr>
          <p:cNvPr id="8" name="Textfeld 7"/>
          <p:cNvSpPr txBox="1"/>
          <p:nvPr/>
        </p:nvSpPr>
        <p:spPr>
          <a:xfrm>
            <a:off x="843642" y="2521785"/>
            <a:ext cx="1224136" cy="369332"/>
          </a:xfrm>
          <a:prstGeom prst="rect">
            <a:avLst/>
          </a:prstGeom>
          <a:noFill/>
        </p:spPr>
        <p:txBody>
          <a:bodyPr wrap="square" rtlCol="0">
            <a:spAutoFit/>
          </a:bodyPr>
          <a:lstStyle/>
          <a:p>
            <a:r>
              <a:rPr lang="de-DE" dirty="0"/>
              <a:t>Jugend</a:t>
            </a:r>
          </a:p>
        </p:txBody>
      </p:sp>
      <p:sp>
        <p:nvSpPr>
          <p:cNvPr id="9" name="Textfeld 8"/>
          <p:cNvSpPr txBox="1"/>
          <p:nvPr/>
        </p:nvSpPr>
        <p:spPr>
          <a:xfrm>
            <a:off x="2555877" y="3815446"/>
            <a:ext cx="3584342" cy="646331"/>
          </a:xfrm>
          <a:prstGeom prst="rect">
            <a:avLst/>
          </a:prstGeom>
          <a:noFill/>
        </p:spPr>
        <p:txBody>
          <a:bodyPr wrap="square" rtlCol="0">
            <a:spAutoFit/>
          </a:bodyPr>
          <a:lstStyle/>
          <a:p>
            <a:r>
              <a:rPr lang="de-DE" dirty="0">
                <a:solidFill>
                  <a:schemeClr val="accent6">
                    <a:lumMod val="75000"/>
                  </a:schemeClr>
                </a:solidFill>
              </a:rPr>
              <a:t>„die tauchen in dieser Lebensphase halt mal ab“</a:t>
            </a:r>
          </a:p>
        </p:txBody>
      </p:sp>
      <p:pic>
        <p:nvPicPr>
          <p:cNvPr id="10" name="Picture 5" descr="C:\Users\sheilman\Documents\ELKB Cloud\05 Studien\2019 Kirche im Umbruch -Freiburger Studie Kirchenaustritte\Freiburger Stud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05" y="1036314"/>
            <a:ext cx="2140970" cy="278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7" descr="C:\Users\sheilman\Documents\ELKB Cloud\05 Studien\2014 Engagement und Indifferent - KMU V\cover ekd kmu 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443383"/>
            <a:ext cx="2293805" cy="289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308057"/>
            <a:ext cx="2699742" cy="2835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1309" y="991321"/>
            <a:ext cx="2132607" cy="2986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574" y="1122342"/>
            <a:ext cx="1810567" cy="2798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32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„Gemeindebindung“ ist eine Illusion</a:t>
            </a:r>
            <a:br>
              <a:rPr lang="de-DE" dirty="0"/>
            </a:br>
            <a:r>
              <a:rPr lang="de-DE" dirty="0"/>
              <a:t>-&gt; </a:t>
            </a:r>
            <a:r>
              <a:rPr lang="de-DE" dirty="0" err="1"/>
              <a:t>regio</a:t>
            </a:r>
            <a:r>
              <a:rPr lang="de-DE" dirty="0"/>
              <a:t>-lokale Kirchenentwicklung</a:t>
            </a:r>
          </a:p>
        </p:txBody>
      </p:sp>
      <p:sp>
        <p:nvSpPr>
          <p:cNvPr id="3" name="Inhaltsplatzhalter 2"/>
          <p:cNvSpPr>
            <a:spLocks noGrp="1"/>
          </p:cNvSpPr>
          <p:nvPr>
            <p:ph idx="1"/>
          </p:nvPr>
        </p:nvSpPr>
        <p:spPr>
          <a:xfrm>
            <a:off x="2843808" y="1329612"/>
            <a:ext cx="5842992" cy="3265010"/>
          </a:xfrm>
        </p:spPr>
        <p:txBody>
          <a:bodyPr/>
          <a:lstStyle/>
          <a:p>
            <a:endParaRPr lang="de-DE" dirty="0"/>
          </a:p>
        </p:txBody>
      </p:sp>
      <p:pic>
        <p:nvPicPr>
          <p:cNvPr id="1027" name="Picture 3" descr="C:\Users\sheilman\Documents\ELKB Cloud\06 Themen Material\Junge Erwachsene\Kirche und junge Erwachsene im Spannungsfeld 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19622"/>
            <a:ext cx="2085214" cy="3136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eilman\Documents\ELKB Cloud\05 Studien\2018 empirica Jugendstudie - Generation Lobpreis\Generation Lobpreis 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381224"/>
            <a:ext cx="2259965" cy="321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5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3478"/>
            <a:ext cx="8229600" cy="857250"/>
          </a:xfrm>
        </p:spPr>
        <p:txBody>
          <a:bodyPr/>
          <a:lstStyle/>
          <a:p>
            <a:r>
              <a:rPr lang="de-DE" dirty="0"/>
              <a:t>In der Kirche der Zukunft geht die Post ab.</a:t>
            </a:r>
          </a:p>
        </p:txBody>
      </p:sp>
      <p:graphicFrame>
        <p:nvGraphicFramePr>
          <p:cNvPr id="4" name="Diagramm 3"/>
          <p:cNvGraphicFramePr/>
          <p:nvPr>
            <p:extLst>
              <p:ext uri="{D42A27DB-BD31-4B8C-83A1-F6EECF244321}">
                <p14:modId xmlns:p14="http://schemas.microsoft.com/office/powerpoint/2010/main" val="1157016519"/>
              </p:ext>
            </p:extLst>
          </p:nvPr>
        </p:nvGraphicFramePr>
        <p:xfrm>
          <a:off x="1979712" y="1203598"/>
          <a:ext cx="5352256"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24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Praktische Theologie mit EFFEKT.</a:t>
            </a:r>
          </a:p>
        </p:txBody>
      </p:sp>
    </p:spTree>
    <p:extLst>
      <p:ext uri="{BB962C8B-B14F-4D97-AF65-F5344CB8AC3E}">
        <p14:creationId xmlns:p14="http://schemas.microsoft.com/office/powerpoint/2010/main" val="418090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16216" y="195485"/>
            <a:ext cx="1878459" cy="1878459"/>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412864"/>
            <a:ext cx="3275603" cy="2182882"/>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195485"/>
            <a:ext cx="3135084" cy="1977389"/>
          </a:xfrm>
          <a:prstGeom prst="rect">
            <a:avLst/>
          </a:prstGeom>
        </p:spPr>
      </p:pic>
      <p:sp>
        <p:nvSpPr>
          <p:cNvPr id="8" name="Textfeld 7"/>
          <p:cNvSpPr txBox="1"/>
          <p:nvPr/>
        </p:nvSpPr>
        <p:spPr>
          <a:xfrm>
            <a:off x="665185" y="123478"/>
            <a:ext cx="1224136" cy="1862048"/>
          </a:xfrm>
          <a:prstGeom prst="rect">
            <a:avLst/>
          </a:prstGeom>
          <a:noFill/>
        </p:spPr>
        <p:txBody>
          <a:bodyPr wrap="square" rtlCol="0">
            <a:spAutoFit/>
          </a:bodyPr>
          <a:lstStyle/>
          <a:p>
            <a:r>
              <a:rPr lang="de-DE" sz="11500" dirty="0">
                <a:solidFill>
                  <a:srgbClr val="FF0000"/>
                </a:solidFill>
              </a:rPr>
              <a:t>?</a:t>
            </a:r>
            <a:endParaRPr lang="de-DE" dirty="0">
              <a:solidFill>
                <a:srgbClr val="FF0000"/>
              </a:solidFill>
            </a:endParaRPr>
          </a:p>
        </p:txBody>
      </p:sp>
      <p:pic>
        <p:nvPicPr>
          <p:cNvPr id="1026" name="Picture 2" descr="Beymeister Archive - Evangelischer Kirchenverband Köln und Reg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242"/>
          <a:stretch/>
        </p:blipFill>
        <p:spPr bwMode="auto">
          <a:xfrm>
            <a:off x="3622398" y="2571749"/>
            <a:ext cx="3139930" cy="186511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rotWithShape="1">
          <a:blip r:embed="rId7" cstate="print">
            <a:extLst>
              <a:ext uri="{28A0092B-C50C-407E-A947-70E740481C1C}">
                <a14:useLocalDpi xmlns:a14="http://schemas.microsoft.com/office/drawing/2010/main" val="0"/>
              </a:ext>
            </a:extLst>
          </a:blip>
          <a:srcRect l="33955" t="9167" r="26689" b="24451"/>
          <a:stretch/>
        </p:blipFill>
        <p:spPr>
          <a:xfrm>
            <a:off x="6905580" y="2412864"/>
            <a:ext cx="2083605" cy="2247900"/>
          </a:xfrm>
          <a:prstGeom prst="rect">
            <a:avLst/>
          </a:prstGeom>
        </p:spPr>
      </p:pic>
    </p:spTree>
    <p:extLst>
      <p:ext uri="{BB962C8B-B14F-4D97-AF65-F5344CB8AC3E}">
        <p14:creationId xmlns:p14="http://schemas.microsoft.com/office/powerpoint/2010/main" val="9080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Ob Kirche eine Zukunft hat ist keine Frage von „Nachwuchs“, sondern der Transformation.</a:t>
            </a:r>
          </a:p>
        </p:txBody>
      </p:sp>
      <p:sp>
        <p:nvSpPr>
          <p:cNvPr id="3" name="Inhaltsplatzhalter 2"/>
          <p:cNvSpPr>
            <a:spLocks noGrp="1"/>
          </p:cNvSpPr>
          <p:nvPr>
            <p:ph idx="1"/>
          </p:nvPr>
        </p:nvSpPr>
        <p:spPr>
          <a:xfrm>
            <a:off x="2771800" y="1329612"/>
            <a:ext cx="5915000" cy="3265010"/>
          </a:xfrm>
        </p:spPr>
        <p:txBody>
          <a:bodyPr>
            <a:normAutofit lnSpcReduction="10000"/>
          </a:bodyPr>
          <a:lstStyle/>
          <a:p>
            <a:pPr marL="0" indent="0">
              <a:buNone/>
            </a:pPr>
            <a:r>
              <a:rPr lang="de-DE" b="1" dirty="0"/>
              <a:t>E</a:t>
            </a:r>
            <a:r>
              <a:rPr lang="de-DE" dirty="0"/>
              <a:t>xistenzielle Fragen </a:t>
            </a:r>
          </a:p>
          <a:p>
            <a:pPr marL="0" indent="0">
              <a:buNone/>
            </a:pPr>
            <a:r>
              <a:rPr lang="de-DE" b="1" dirty="0"/>
              <a:t>F</a:t>
            </a:r>
            <a:r>
              <a:rPr lang="de-DE" dirty="0"/>
              <a:t>reundschaften leben</a:t>
            </a:r>
          </a:p>
          <a:p>
            <a:pPr marL="0" indent="0">
              <a:buNone/>
            </a:pPr>
            <a:r>
              <a:rPr lang="de-DE" b="1" dirty="0"/>
              <a:t>F</a:t>
            </a:r>
            <a:r>
              <a:rPr lang="de-DE" dirty="0"/>
              <a:t>reiheitliche Organisation</a:t>
            </a:r>
          </a:p>
          <a:p>
            <a:pPr marL="0" indent="0">
              <a:buNone/>
            </a:pPr>
            <a:r>
              <a:rPr lang="de-DE" b="1" dirty="0"/>
              <a:t>E</a:t>
            </a:r>
            <a:r>
              <a:rPr lang="de-DE" dirty="0"/>
              <a:t>motionales Glaubensleben</a:t>
            </a:r>
          </a:p>
          <a:p>
            <a:pPr marL="0" indent="0">
              <a:buNone/>
            </a:pPr>
            <a:r>
              <a:rPr lang="de-DE" b="1" dirty="0"/>
              <a:t>K</a:t>
            </a:r>
            <a:r>
              <a:rPr lang="de-DE" dirty="0"/>
              <a:t>ulturelle Ästhetik</a:t>
            </a:r>
          </a:p>
          <a:p>
            <a:pPr marL="0" indent="0">
              <a:buNone/>
            </a:pPr>
            <a:r>
              <a:rPr lang="de-DE" b="1" dirty="0"/>
              <a:t>T</a:t>
            </a:r>
            <a:r>
              <a:rPr lang="de-DE" dirty="0"/>
              <a:t>atkräftig anpacken</a:t>
            </a:r>
          </a:p>
        </p:txBody>
      </p:sp>
      <p:sp>
        <p:nvSpPr>
          <p:cNvPr id="4" name="Textfeld 3"/>
          <p:cNvSpPr txBox="1"/>
          <p:nvPr/>
        </p:nvSpPr>
        <p:spPr>
          <a:xfrm>
            <a:off x="6108253" y="1071273"/>
            <a:ext cx="432048" cy="1015663"/>
          </a:xfrm>
          <a:prstGeom prst="rect">
            <a:avLst/>
          </a:prstGeom>
          <a:noFill/>
        </p:spPr>
        <p:txBody>
          <a:bodyPr wrap="square" rtlCol="0">
            <a:spAutoFit/>
          </a:bodyPr>
          <a:lstStyle/>
          <a:p>
            <a:r>
              <a:rPr lang="de-DE" sz="6000" dirty="0">
                <a:solidFill>
                  <a:srgbClr val="FF0000"/>
                </a:solidFill>
              </a:rPr>
              <a:t>?</a:t>
            </a:r>
            <a:endParaRPr lang="de-DE" sz="1000" dirty="0">
              <a:solidFill>
                <a:srgbClr val="FF0000"/>
              </a:solidFill>
            </a:endParaRP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15188" t="25808" r="35013" b="38169"/>
          <a:stretch/>
        </p:blipFill>
        <p:spPr>
          <a:xfrm>
            <a:off x="1437204" y="1775480"/>
            <a:ext cx="1433636" cy="654096"/>
          </a:xfrm>
          <a:prstGeom prst="rect">
            <a:avLst/>
          </a:prstGeom>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13034" t="23848" r="28569" b="20280"/>
          <a:stretch/>
        </p:blipFill>
        <p:spPr>
          <a:xfrm>
            <a:off x="1845549" y="2842670"/>
            <a:ext cx="988405" cy="630191"/>
          </a:xfrm>
          <a:prstGeom prst="rect">
            <a:avLst/>
          </a:prstGeom>
        </p:spPr>
      </p:pic>
      <p:pic>
        <p:nvPicPr>
          <p:cNvPr id="7" name="Inhaltsplatzhalter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6256" y="2005638"/>
            <a:ext cx="1152128" cy="1152128"/>
          </a:xfrm>
          <a:prstGeom prst="rect">
            <a:avLst/>
          </a:prstGeom>
        </p:spPr>
      </p:pic>
      <p:pic>
        <p:nvPicPr>
          <p:cNvPr id="8" name="Picture 2" descr="Beymeister Archive - Evangelischer Kirchenverband Köln und Reg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1468" r="39148" b="6646"/>
          <a:stretch/>
        </p:blipFill>
        <p:spPr bwMode="auto">
          <a:xfrm>
            <a:off x="5940152" y="3435846"/>
            <a:ext cx="1200298" cy="57606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rotWithShape="1">
          <a:blip r:embed="rId7" cstate="print">
            <a:extLst>
              <a:ext uri="{28A0092B-C50C-407E-A947-70E740481C1C}">
                <a14:useLocalDpi xmlns:a14="http://schemas.microsoft.com/office/drawing/2010/main" val="0"/>
              </a:ext>
            </a:extLst>
          </a:blip>
          <a:srcRect l="33955" t="42358" r="26689" b="41047"/>
          <a:stretch/>
        </p:blipFill>
        <p:spPr>
          <a:xfrm>
            <a:off x="787235" y="4011528"/>
            <a:ext cx="2083605" cy="561975"/>
          </a:xfrm>
          <a:prstGeom prst="rect">
            <a:avLst/>
          </a:prstGeom>
        </p:spPr>
      </p:pic>
    </p:spTree>
    <p:extLst>
      <p:ext uri="{BB962C8B-B14F-4D97-AF65-F5344CB8AC3E}">
        <p14:creationId xmlns:p14="http://schemas.microsoft.com/office/powerpoint/2010/main" val="329040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Kirche mit Zukunft =</a:t>
            </a:r>
            <a:br>
              <a:rPr lang="de-DE" dirty="0"/>
            </a:br>
            <a:r>
              <a:rPr lang="de-DE" dirty="0"/>
              <a:t>Eine Kirche für die Menschen heute.</a:t>
            </a:r>
          </a:p>
        </p:txBody>
      </p:sp>
    </p:spTree>
    <p:extLst>
      <p:ext uri="{BB962C8B-B14F-4D97-AF65-F5344CB8AC3E}">
        <p14:creationId xmlns:p14="http://schemas.microsoft.com/office/powerpoint/2010/main" val="225737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292080" y="199330"/>
            <a:ext cx="3871820" cy="4388644"/>
          </a:xfrm>
          <a:solidFill>
            <a:schemeClr val="bg1"/>
          </a:solidFill>
        </p:spPr>
        <p:txBody>
          <a:bodyPr>
            <a:noAutofit/>
          </a:bodyPr>
          <a:lstStyle/>
          <a:p>
            <a:pPr marL="0" indent="0">
              <a:buNone/>
            </a:pPr>
            <a:r>
              <a:rPr lang="de-DE" sz="1700" dirty="0">
                <a:latin typeface="Myanmar Text" panose="020B0502040204020203" pitchFamily="34" charset="0"/>
                <a:cs typeface="Myanmar Text" panose="020B0502040204020203" pitchFamily="34" charset="0"/>
              </a:rPr>
              <a:t>Passau (</a:t>
            </a:r>
            <a:r>
              <a:rPr lang="de-DE" sz="1700" dirty="0" err="1">
                <a:latin typeface="Myanmar Text" panose="020B0502040204020203" pitchFamily="34" charset="0"/>
                <a:cs typeface="Myanmar Text" panose="020B0502040204020203" pitchFamily="34" charset="0"/>
              </a:rPr>
              <a:t>dpo</a:t>
            </a:r>
            <a:r>
              <a:rPr lang="de-DE" sz="1700" dirty="0">
                <a:latin typeface="Myanmar Text" panose="020B0502040204020203" pitchFamily="34" charset="0"/>
                <a:cs typeface="Myanmar Text" panose="020B0502040204020203" pitchFamily="34" charset="0"/>
              </a:rPr>
              <a:t>) - Es ist ein großer Schritt, doch er will ihn wagen: Der drei Monate alte Max Huber hat sich entschlossen, katholischer Christ zu werden.</a:t>
            </a:r>
          </a:p>
          <a:p>
            <a:pPr marL="0" indent="0">
              <a:buNone/>
            </a:pPr>
            <a:r>
              <a:rPr lang="de-DE" sz="1700" dirty="0">
                <a:latin typeface="Myanmar Text" panose="020B0502040204020203" pitchFamily="34" charset="0"/>
                <a:cs typeface="Myanmar Text" panose="020B0502040204020203" pitchFamily="34" charset="0"/>
              </a:rPr>
              <a:t>"Für mich macht der Katholizismus einfach theologisch Sinn", erklärt Max. "Ich habe viel in der Bibel gelesen und lange Gespräche mit Geistlichen geführt. Nur der Papst hat als </a:t>
            </a:r>
            <a:r>
              <a:rPr lang="de-DE" sz="1700" dirty="0" err="1">
                <a:latin typeface="Myanmar Text" panose="020B0502040204020203" pitchFamily="34" charset="0"/>
                <a:cs typeface="Myanmar Text" panose="020B0502040204020203" pitchFamily="34" charset="0"/>
              </a:rPr>
              <a:t>Successor</a:t>
            </a:r>
            <a:r>
              <a:rPr lang="de-DE" sz="1700" dirty="0">
                <a:latin typeface="Myanmar Text" panose="020B0502040204020203" pitchFamily="34" charset="0"/>
                <a:cs typeface="Myanmar Text" panose="020B0502040204020203" pitchFamily="34" charset="0"/>
              </a:rPr>
              <a:t> </a:t>
            </a:r>
            <a:r>
              <a:rPr lang="de-DE" sz="1700" dirty="0" err="1">
                <a:latin typeface="Myanmar Text" panose="020B0502040204020203" pitchFamily="34" charset="0"/>
                <a:cs typeface="Myanmar Text" panose="020B0502040204020203" pitchFamily="34" charset="0"/>
              </a:rPr>
              <a:t>Principis</a:t>
            </a:r>
            <a:r>
              <a:rPr lang="de-DE" sz="1700" dirty="0">
                <a:latin typeface="Myanmar Text" panose="020B0502040204020203" pitchFamily="34" charset="0"/>
                <a:cs typeface="Myanmar Text" panose="020B0502040204020203" pitchFamily="34" charset="0"/>
              </a:rPr>
              <a:t> </a:t>
            </a:r>
            <a:r>
              <a:rPr lang="de-DE" sz="1700" dirty="0" err="1">
                <a:latin typeface="Myanmar Text" panose="020B0502040204020203" pitchFamily="34" charset="0"/>
                <a:cs typeface="Myanmar Text" panose="020B0502040204020203" pitchFamily="34" charset="0"/>
              </a:rPr>
              <a:t>Apostolorum</a:t>
            </a:r>
            <a:r>
              <a:rPr lang="de-DE" sz="1700" dirty="0">
                <a:latin typeface="Myanmar Text" panose="020B0502040204020203" pitchFamily="34" charset="0"/>
                <a:cs typeface="Myanmar Text" panose="020B0502040204020203" pitchFamily="34" charset="0"/>
              </a:rPr>
              <a:t> den Anspruch, in direkter Nachfolge des Heiligen Petrus zu stehen. Und mich persönlich hat die Lehre der Transsubstantiation beim Abendmahl überzeugt – die Protestanten irren da einfach." </a:t>
            </a:r>
          </a:p>
        </p:txBody>
      </p:sp>
      <p:pic>
        <p:nvPicPr>
          <p:cNvPr id="4" name="Grafik 3"/>
          <p:cNvPicPr>
            <a:picLocks noChangeAspect="1"/>
          </p:cNvPicPr>
          <p:nvPr/>
        </p:nvPicPr>
        <p:blipFill>
          <a:blip r:embed="rId3"/>
          <a:stretch>
            <a:fillRect/>
          </a:stretch>
        </p:blipFill>
        <p:spPr>
          <a:xfrm>
            <a:off x="-36512" y="123478"/>
            <a:ext cx="5345205" cy="4418703"/>
          </a:xfrm>
          <a:prstGeom prst="rect">
            <a:avLst/>
          </a:prstGeom>
        </p:spPr>
      </p:pic>
    </p:spTree>
    <p:extLst>
      <p:ext uri="{BB962C8B-B14F-4D97-AF65-F5344CB8AC3E}">
        <p14:creationId xmlns:p14="http://schemas.microsoft.com/office/powerpoint/2010/main" val="200845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5" name="Rechteck 4"/>
          <p:cNvSpPr/>
          <p:nvPr/>
        </p:nvSpPr>
        <p:spPr>
          <a:xfrm>
            <a:off x="1403648" y="-668610"/>
            <a:ext cx="9577064" cy="34563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026" name="Picture 2" descr="https://media.herder.de/downloadarchiv/978-3-451-39396-9_1500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8" y="-33824"/>
            <a:ext cx="4572000" cy="7258051"/>
          </a:xfrm>
          <a:prstGeom prst="rect">
            <a:avLst/>
          </a:prstGeom>
          <a:noFill/>
          <a:extLst>
            <a:ext uri="{909E8E84-426E-40DD-AFC4-6F175D3DCCD1}">
              <a14:hiddenFill xmlns:a14="http://schemas.microsoft.com/office/drawing/2010/main">
                <a:solidFill>
                  <a:srgbClr val="FFFFFF"/>
                </a:solidFill>
              </a14:hiddenFill>
            </a:ext>
          </a:extLst>
        </p:spPr>
      </p:pic>
      <p:sp>
        <p:nvSpPr>
          <p:cNvPr id="4" name="Abgerundete rechteckige Legende 3"/>
          <p:cNvSpPr/>
          <p:nvPr/>
        </p:nvSpPr>
        <p:spPr>
          <a:xfrm>
            <a:off x="5220072" y="267494"/>
            <a:ext cx="3456384" cy="4176464"/>
          </a:xfrm>
          <a:prstGeom prst="wedgeRoundRectCallout">
            <a:avLst>
              <a:gd name="adj1" fmla="val -76154"/>
              <a:gd name="adj2" fmla="val 4396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Warum ist deine </a:t>
            </a:r>
          </a:p>
          <a:p>
            <a:pPr algn="ctr"/>
            <a:r>
              <a:rPr lang="de-DE" sz="2400" dirty="0"/>
              <a:t>„frohe Botschaft“ </a:t>
            </a:r>
          </a:p>
          <a:p>
            <a:pPr algn="ctr"/>
            <a:r>
              <a:rPr lang="de-DE" dirty="0"/>
              <a:t>so </a:t>
            </a:r>
            <a:r>
              <a:rPr lang="de-DE" sz="3200" dirty="0"/>
              <a:t>ernst </a:t>
            </a:r>
            <a:r>
              <a:rPr lang="de-DE" sz="2800" dirty="0"/>
              <a:t>?</a:t>
            </a:r>
          </a:p>
          <a:p>
            <a:pPr algn="ctr"/>
            <a:endParaRPr lang="de-DE" sz="2800" dirty="0"/>
          </a:p>
          <a:p>
            <a:pPr algn="ctr"/>
            <a:r>
              <a:rPr lang="de-DE" dirty="0"/>
              <a:t>Ist es nicht an der Zeit </a:t>
            </a:r>
          </a:p>
          <a:p>
            <a:pPr algn="ctr"/>
            <a:r>
              <a:rPr lang="de-DE" sz="2000" dirty="0"/>
              <a:t>dem neuen Jahrtausend </a:t>
            </a:r>
            <a:r>
              <a:rPr lang="de-DE" sz="2400" dirty="0"/>
              <a:t>in die Augen zu sehen?</a:t>
            </a:r>
          </a:p>
          <a:p>
            <a:pPr algn="ctr"/>
            <a:endParaRPr lang="de-DE" sz="1600" dirty="0"/>
          </a:p>
          <a:p>
            <a:pPr algn="ctr"/>
            <a:r>
              <a:rPr lang="de-DE" sz="1600" dirty="0"/>
              <a:t> Die Menschen  </a:t>
            </a:r>
            <a:r>
              <a:rPr lang="de-DE" sz="2400" dirty="0"/>
              <a:t>suchen nicht dich.</a:t>
            </a:r>
            <a:r>
              <a:rPr lang="de-DE" dirty="0"/>
              <a:t> </a:t>
            </a:r>
          </a:p>
          <a:p>
            <a:pPr algn="ctr"/>
            <a:r>
              <a:rPr lang="de-DE" sz="2800" dirty="0"/>
              <a:t>Sondern IHN.</a:t>
            </a:r>
          </a:p>
        </p:txBody>
      </p:sp>
    </p:spTree>
    <p:extLst>
      <p:ext uri="{BB962C8B-B14F-4D97-AF65-F5344CB8AC3E}">
        <p14:creationId xmlns:p14="http://schemas.microsoft.com/office/powerpoint/2010/main" val="24989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When</a:t>
            </a:r>
            <a:r>
              <a:rPr lang="de-DE" dirty="0"/>
              <a:t> </a:t>
            </a:r>
            <a:r>
              <a:rPr lang="de-DE" dirty="0" err="1"/>
              <a:t>does</a:t>
            </a:r>
            <a:r>
              <a:rPr lang="de-DE" dirty="0"/>
              <a:t> </a:t>
            </a:r>
            <a:r>
              <a:rPr lang="de-DE" dirty="0" err="1"/>
              <a:t>something</a:t>
            </a:r>
            <a:r>
              <a:rPr lang="de-DE" dirty="0"/>
              <a:t> </a:t>
            </a:r>
            <a:r>
              <a:rPr lang="de-DE" dirty="0" err="1"/>
              <a:t>become</a:t>
            </a:r>
            <a:r>
              <a:rPr lang="de-DE" dirty="0"/>
              <a:t> </a:t>
            </a:r>
            <a:r>
              <a:rPr lang="de-DE" dirty="0" err="1"/>
              <a:t>church</a:t>
            </a:r>
            <a:r>
              <a:rPr lang="de-DE" dirty="0"/>
              <a:t>?</a:t>
            </a:r>
          </a:p>
        </p:txBody>
      </p:sp>
      <p:pic>
        <p:nvPicPr>
          <p:cNvPr id="2050" name="Picture 2" descr="Kirche wäch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7614"/>
            <a:ext cx="2043833" cy="3101753"/>
          </a:xfrm>
          <a:prstGeom prst="rect">
            <a:avLst/>
          </a:prstGeom>
          <a:noFill/>
          <a:extLst>
            <a:ext uri="{909E8E84-426E-40DD-AFC4-6F175D3DCCD1}">
              <a14:hiddenFill xmlns:a14="http://schemas.microsoft.com/office/drawing/2010/main">
                <a:solidFill>
                  <a:srgbClr val="FFFFFF"/>
                </a:solidFill>
              </a14:hiddenFill>
            </a:ext>
          </a:extLst>
        </p:spPr>
      </p:pic>
      <p:sp>
        <p:nvSpPr>
          <p:cNvPr id="4" name="Abgerundete rechteckige Legende 3"/>
          <p:cNvSpPr/>
          <p:nvPr/>
        </p:nvSpPr>
        <p:spPr>
          <a:xfrm>
            <a:off x="3760832" y="1635646"/>
            <a:ext cx="4752528" cy="2664296"/>
          </a:xfrm>
          <a:prstGeom prst="wedgeRoundRectCallout">
            <a:avLst>
              <a:gd name="adj1" fmla="val -76470"/>
              <a:gd name="adj2" fmla="val 144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Es gibt viele gute </a:t>
            </a:r>
          </a:p>
          <a:p>
            <a:pPr algn="ctr"/>
            <a:r>
              <a:rPr lang="de-DE" sz="2800" dirty="0"/>
              <a:t>Aufbrüche. </a:t>
            </a:r>
          </a:p>
          <a:p>
            <a:pPr algn="ctr"/>
            <a:r>
              <a:rPr lang="de-DE" sz="2400" dirty="0"/>
              <a:t>Doch das, </a:t>
            </a:r>
            <a:r>
              <a:rPr lang="de-DE" sz="2000" dirty="0"/>
              <a:t>was wir </a:t>
            </a:r>
            <a:r>
              <a:rPr lang="de-DE" sz="3200" dirty="0"/>
              <a:t>Kirche </a:t>
            </a:r>
            <a:r>
              <a:rPr lang="de-DE" sz="2400" dirty="0"/>
              <a:t>nennen</a:t>
            </a:r>
            <a:r>
              <a:rPr lang="de-DE" sz="2800" dirty="0"/>
              <a:t>, </a:t>
            </a:r>
            <a:r>
              <a:rPr lang="de-DE" dirty="0"/>
              <a:t>bleibt davon meist </a:t>
            </a:r>
            <a:r>
              <a:rPr lang="de-DE" sz="2800" dirty="0"/>
              <a:t>unberührt.</a:t>
            </a:r>
          </a:p>
        </p:txBody>
      </p:sp>
    </p:spTree>
    <p:extLst>
      <p:ext uri="{BB962C8B-B14F-4D97-AF65-F5344CB8AC3E}">
        <p14:creationId xmlns:p14="http://schemas.microsoft.com/office/powerpoint/2010/main" val="128016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Schritte heute</a:t>
            </a:r>
          </a:p>
        </p:txBody>
      </p:sp>
      <p:sp>
        <p:nvSpPr>
          <p:cNvPr id="3" name="Inhaltsplatzhalter 2"/>
          <p:cNvSpPr>
            <a:spLocks noGrp="1"/>
          </p:cNvSpPr>
          <p:nvPr>
            <p:ph idx="1"/>
          </p:nvPr>
        </p:nvSpPr>
        <p:spPr/>
        <p:txBody>
          <a:bodyPr/>
          <a:lstStyle/>
          <a:p>
            <a:r>
              <a:rPr lang="de-DE" dirty="0"/>
              <a:t>Der Wahrheit ins Auge sehen</a:t>
            </a:r>
          </a:p>
          <a:p>
            <a:r>
              <a:rPr lang="de-DE" dirty="0"/>
              <a:t>Junge Menschen heute</a:t>
            </a:r>
          </a:p>
          <a:p>
            <a:r>
              <a:rPr lang="de-DE" dirty="0"/>
              <a:t>Kirche der Zukunft: Hier geht die Post ab</a:t>
            </a:r>
          </a:p>
          <a:p>
            <a:r>
              <a:rPr lang="de-DE" dirty="0"/>
              <a:t>Praktische Theologie mit EFFEKT</a:t>
            </a:r>
          </a:p>
          <a:p>
            <a:endParaRPr lang="de-DE" dirty="0"/>
          </a:p>
        </p:txBody>
      </p:sp>
    </p:spTree>
    <p:extLst>
      <p:ext uri="{BB962C8B-B14F-4D97-AF65-F5344CB8AC3E}">
        <p14:creationId xmlns:p14="http://schemas.microsoft.com/office/powerpoint/2010/main" val="84162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Quellen &amp; Literatur</a:t>
            </a:r>
          </a:p>
        </p:txBody>
      </p:sp>
      <p:sp>
        <p:nvSpPr>
          <p:cNvPr id="3" name="Inhaltsplatzhalter 2"/>
          <p:cNvSpPr>
            <a:spLocks noGrp="1"/>
          </p:cNvSpPr>
          <p:nvPr>
            <p:ph idx="1"/>
          </p:nvPr>
        </p:nvSpPr>
        <p:spPr/>
        <p:txBody>
          <a:bodyPr>
            <a:normAutofit fontScale="32500" lnSpcReduction="20000"/>
          </a:bodyPr>
          <a:lstStyle/>
          <a:p>
            <a:r>
              <a:rPr lang="de-DE" dirty="0"/>
              <a:t>Sozialwissenschaftliches Institut der Evangelischen Kirche in Deutschland: „Was mein Leben bestimmt? Ich!“. Lebens- und Glaubenswelten junger Menschen heute. Hannover. 2018</a:t>
            </a:r>
          </a:p>
          <a:p>
            <a:r>
              <a:rPr lang="de-DE" dirty="0"/>
              <a:t>Rebecca John Klug: Kirche und Junge Erwachsene im Spannungsfeld. Kirchentheoretische Analysen und eine explorative Studie zur </a:t>
            </a:r>
            <a:r>
              <a:rPr lang="de-DE" dirty="0" err="1"/>
              <a:t>ekklesiologischen</a:t>
            </a:r>
            <a:r>
              <a:rPr lang="de-DE" dirty="0"/>
              <a:t> Qualität ergänzender Ausdrucksweisen des christlichen Glaubens. </a:t>
            </a:r>
            <a:r>
              <a:rPr lang="de-DE" dirty="0" err="1"/>
              <a:t>Vandenhoeck</a:t>
            </a:r>
            <a:r>
              <a:rPr lang="de-DE" dirty="0"/>
              <a:t> &amp; Ruprecht, Göttingen. 2020</a:t>
            </a:r>
          </a:p>
          <a:p>
            <a:r>
              <a:rPr lang="de-DE" dirty="0" err="1"/>
              <a:t>Faix</a:t>
            </a:r>
            <a:r>
              <a:rPr lang="de-DE" dirty="0"/>
              <a:t>/</a:t>
            </a:r>
            <a:r>
              <a:rPr lang="de-DE" dirty="0" err="1"/>
              <a:t>Künkler</a:t>
            </a:r>
            <a:r>
              <a:rPr lang="de-DE" dirty="0"/>
              <a:t>: Generation Lobpreis und die Zukunft der Kirche. </a:t>
            </a:r>
            <a:r>
              <a:rPr lang="de-DE" dirty="0" err="1"/>
              <a:t>Neukirchener</a:t>
            </a:r>
            <a:r>
              <a:rPr lang="de-DE" dirty="0"/>
              <a:t> Verlag. 2018</a:t>
            </a:r>
          </a:p>
          <a:p>
            <a:r>
              <a:rPr lang="de-DE" dirty="0"/>
              <a:t>Evangelische Kirche in Deutschland (EKD) : Kirche im Umbruch. Freiburg, Hannover. 2019 </a:t>
            </a:r>
          </a:p>
          <a:p>
            <a:r>
              <a:rPr lang="de-DE" dirty="0"/>
              <a:t>EKD: Die fünfte EKD-Erhebung über Kirchenmitgliedschaft. Hannover. 2015</a:t>
            </a:r>
          </a:p>
          <a:p>
            <a:r>
              <a:rPr lang="de-DE" dirty="0" err="1"/>
              <a:t>Faix</a:t>
            </a:r>
            <a:r>
              <a:rPr lang="de-DE" dirty="0"/>
              <a:t> et al. : Warum ich nicht mehr glaube. </a:t>
            </a:r>
            <a:r>
              <a:rPr lang="de-DE" dirty="0" err="1"/>
              <a:t>Neukirchener</a:t>
            </a:r>
            <a:r>
              <a:rPr lang="de-DE" dirty="0"/>
              <a:t> Verlag. 2014</a:t>
            </a:r>
          </a:p>
          <a:p>
            <a:r>
              <a:rPr lang="de-DE" dirty="0"/>
              <a:t>Bertelsmann Stiftung: Religiosität und Zusammenhalt in Deutschland. 2013</a:t>
            </a:r>
          </a:p>
          <a:p>
            <a:r>
              <a:rPr lang="de-DE" dirty="0"/>
              <a:t>Fendler/Schulz (</a:t>
            </a:r>
            <a:r>
              <a:rPr lang="de-DE" dirty="0" err="1"/>
              <a:t>Hg</a:t>
            </a:r>
            <a:r>
              <a:rPr lang="de-DE" dirty="0"/>
              <a:t>.) : Taufentscheidungen erkunden und verstehen. Hildesheim. 2013</a:t>
            </a:r>
          </a:p>
          <a:p>
            <a:r>
              <a:rPr lang="de-DE" dirty="0"/>
              <a:t>Hurrelmann/ Albrecht: Die heimlichen Revolutionäre. Beltz Verlag, Weinheim Basel. 2014</a:t>
            </a:r>
          </a:p>
          <a:p>
            <a:r>
              <a:rPr lang="de-DE" dirty="0" err="1"/>
              <a:t>Streib</a:t>
            </a:r>
            <a:r>
              <a:rPr lang="de-DE" dirty="0"/>
              <a:t> et al: </a:t>
            </a:r>
            <a:r>
              <a:rPr lang="de-DE" dirty="0" err="1"/>
              <a:t>Deconversion</a:t>
            </a:r>
            <a:r>
              <a:rPr lang="de-DE" dirty="0"/>
              <a:t>. </a:t>
            </a:r>
            <a:r>
              <a:rPr lang="en-US" dirty="0"/>
              <a:t>Qualitative and Quantitative Results from Cross-Cultural Research in Germany and the United States of America. </a:t>
            </a:r>
            <a:r>
              <a:rPr lang="de-DE" dirty="0" err="1"/>
              <a:t>Vandenhoek</a:t>
            </a:r>
            <a:r>
              <a:rPr lang="de-DE" dirty="0"/>
              <a:t> &amp; Ruprecht. 2009</a:t>
            </a:r>
          </a:p>
          <a:p>
            <a:r>
              <a:rPr lang="de-DE" dirty="0" err="1"/>
              <a:t>Etscheid-Stams</a:t>
            </a:r>
            <a:r>
              <a:rPr lang="de-DE" dirty="0"/>
              <a:t>/</a:t>
            </a:r>
            <a:r>
              <a:rPr lang="de-DE" dirty="0" err="1"/>
              <a:t>Laudage-Kleeberg</a:t>
            </a:r>
            <a:r>
              <a:rPr lang="de-DE" dirty="0"/>
              <a:t>/</a:t>
            </a:r>
            <a:r>
              <a:rPr lang="de-DE" dirty="0" err="1"/>
              <a:t>Rünker</a:t>
            </a:r>
            <a:r>
              <a:rPr lang="de-DE" dirty="0"/>
              <a:t>: Austritt oder nicht? Verlag Herder. 2018</a:t>
            </a:r>
          </a:p>
          <a:p>
            <a:r>
              <a:rPr lang="de-DE" dirty="0" err="1"/>
              <a:t>Garth</a:t>
            </a:r>
            <a:r>
              <a:rPr lang="de-DE" dirty="0"/>
              <a:t>, A.: Warum der christliche Glaube seine beste Zeit noch vor sich hat. Leipzig. 2021</a:t>
            </a:r>
          </a:p>
          <a:p>
            <a:r>
              <a:rPr lang="de-DE" dirty="0" err="1"/>
              <a:t>Beuscher</a:t>
            </a:r>
            <a:r>
              <a:rPr lang="de-DE" dirty="0"/>
              <a:t>, B.: Tacheles Glauben. Christliche Klischees auf dem Prüfstand. 2014</a:t>
            </a:r>
          </a:p>
          <a:p>
            <a:r>
              <a:rPr lang="de-DE" dirty="0"/>
              <a:t>Lings, George: Kirche wächst. Gemeinde als Organismus. </a:t>
            </a:r>
            <a:r>
              <a:rPr lang="de-DE" dirty="0" err="1"/>
              <a:t>Vandenhoeck</a:t>
            </a:r>
            <a:r>
              <a:rPr lang="de-DE" dirty="0"/>
              <a:t> &amp; Rupprecht. 2020</a:t>
            </a:r>
          </a:p>
          <a:p>
            <a:r>
              <a:rPr lang="de-DE" dirty="0"/>
              <a:t>Zukic, T: Liebe Kirche. Briefe an den lieben Gott und sein Bodenpersonal. Herder. 2020</a:t>
            </a:r>
          </a:p>
          <a:p>
            <a:r>
              <a:rPr lang="de-DE" dirty="0"/>
              <a:t>Haberer: Vom Anmut der Welt. Entwurf einer integralen Theologie. Gütersloher Verlagshaus. 2021</a:t>
            </a:r>
          </a:p>
          <a:p>
            <a:endParaRPr lang="de-DE" dirty="0"/>
          </a:p>
        </p:txBody>
      </p:sp>
    </p:spTree>
    <p:extLst>
      <p:ext uri="{BB962C8B-B14F-4D97-AF65-F5344CB8AC3E}">
        <p14:creationId xmlns:p14="http://schemas.microsoft.com/office/powerpoint/2010/main" val="148759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573529"/>
            <a:ext cx="7772400" cy="756084"/>
          </a:xfrm>
        </p:spPr>
        <p:txBody>
          <a:bodyPr/>
          <a:lstStyle/>
          <a:p>
            <a:r>
              <a:rPr lang="de-DE" sz="4000" dirty="0"/>
              <a:t>Lebens- und Glaubenswelten </a:t>
            </a:r>
            <a:br>
              <a:rPr lang="de-DE" sz="4000" dirty="0"/>
            </a:br>
            <a:r>
              <a:rPr lang="de-DE" sz="4000" dirty="0"/>
              <a:t>junger Menschen </a:t>
            </a:r>
          </a:p>
        </p:txBody>
      </p:sp>
    </p:spTree>
    <p:extLst>
      <p:ext uri="{BB962C8B-B14F-4D97-AF65-F5344CB8AC3E}">
        <p14:creationId xmlns:p14="http://schemas.microsoft.com/office/powerpoint/2010/main" val="15246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Junge Menschen in der Postmoderne</a:t>
            </a:r>
          </a:p>
        </p:txBody>
      </p:sp>
      <p:pic>
        <p:nvPicPr>
          <p:cNvPr id="5123" name="Picture 3" descr="C:\Users\sheilman\AppData\Local\Microsoft\Windows\Temporary Internet Files\Content.IE5\HNLZ4U25\family-people-silhouettes-ve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000" y="2031690"/>
            <a:ext cx="2520280" cy="1764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43608" y="1755234"/>
            <a:ext cx="2592287" cy="584775"/>
          </a:xfrm>
          <a:prstGeom prst="rect">
            <a:avLst/>
          </a:prstGeom>
          <a:noFill/>
        </p:spPr>
        <p:txBody>
          <a:bodyPr wrap="square" rtlCol="0">
            <a:spAutoFit/>
          </a:bodyPr>
          <a:lstStyle/>
          <a:p>
            <a:r>
              <a:rPr lang="de-DE" sz="3200" dirty="0">
                <a:sym typeface="Webdings"/>
              </a:rPr>
              <a:t></a:t>
            </a:r>
            <a:r>
              <a:rPr lang="de-DE" dirty="0"/>
              <a:t>Individualisierung </a:t>
            </a:r>
          </a:p>
        </p:txBody>
      </p:sp>
      <p:sp>
        <p:nvSpPr>
          <p:cNvPr id="8" name="Textfeld 7"/>
          <p:cNvSpPr txBox="1"/>
          <p:nvPr/>
        </p:nvSpPr>
        <p:spPr>
          <a:xfrm>
            <a:off x="827584" y="2995868"/>
            <a:ext cx="2160240" cy="1138773"/>
          </a:xfrm>
          <a:prstGeom prst="rect">
            <a:avLst/>
          </a:prstGeom>
          <a:noFill/>
        </p:spPr>
        <p:txBody>
          <a:bodyPr wrap="square" rtlCol="0">
            <a:spAutoFit/>
          </a:bodyPr>
          <a:lstStyle/>
          <a:p>
            <a:r>
              <a:rPr lang="de-DE" sz="3200" b="1" dirty="0">
                <a:sym typeface="Wingdings"/>
              </a:rPr>
              <a:t></a:t>
            </a:r>
            <a:r>
              <a:rPr lang="de-DE" dirty="0">
                <a:sym typeface="Wingdings"/>
              </a:rPr>
              <a:t> </a:t>
            </a:r>
            <a:r>
              <a:rPr lang="de-DE" dirty="0" err="1"/>
              <a:t>Empowerment</a:t>
            </a:r>
            <a:r>
              <a:rPr lang="de-DE" dirty="0"/>
              <a:t> Selbstwirksamkeit</a:t>
            </a:r>
          </a:p>
          <a:p>
            <a:endParaRPr lang="de-DE" dirty="0"/>
          </a:p>
        </p:txBody>
      </p:sp>
      <p:sp>
        <p:nvSpPr>
          <p:cNvPr id="9" name="Textfeld 8"/>
          <p:cNvSpPr txBox="1"/>
          <p:nvPr/>
        </p:nvSpPr>
        <p:spPr>
          <a:xfrm>
            <a:off x="6660232" y="1755234"/>
            <a:ext cx="2160240" cy="861774"/>
          </a:xfrm>
          <a:prstGeom prst="rect">
            <a:avLst/>
          </a:prstGeom>
          <a:noFill/>
        </p:spPr>
        <p:txBody>
          <a:bodyPr wrap="square" rtlCol="0">
            <a:spAutoFit/>
          </a:bodyPr>
          <a:lstStyle/>
          <a:p>
            <a:r>
              <a:rPr lang="de-DE" dirty="0"/>
              <a:t>Mobilität Globalisierung </a:t>
            </a:r>
            <a:r>
              <a:rPr lang="de-DE" sz="3200" dirty="0">
                <a:sym typeface="Webdings"/>
              </a:rPr>
              <a:t></a:t>
            </a:r>
            <a:endParaRPr lang="de-DE" sz="3200" dirty="0"/>
          </a:p>
        </p:txBody>
      </p:sp>
      <p:sp>
        <p:nvSpPr>
          <p:cNvPr id="10" name="Textfeld 9"/>
          <p:cNvSpPr txBox="1"/>
          <p:nvPr/>
        </p:nvSpPr>
        <p:spPr>
          <a:xfrm>
            <a:off x="6084168" y="3295263"/>
            <a:ext cx="2160240" cy="584775"/>
          </a:xfrm>
          <a:prstGeom prst="rect">
            <a:avLst/>
          </a:prstGeom>
          <a:noFill/>
        </p:spPr>
        <p:txBody>
          <a:bodyPr wrap="square" rtlCol="0">
            <a:spAutoFit/>
          </a:bodyPr>
          <a:lstStyle/>
          <a:p>
            <a:r>
              <a:rPr lang="de-DE" dirty="0"/>
              <a:t>Digitalisierung </a:t>
            </a:r>
            <a:r>
              <a:rPr lang="de-DE" sz="3200" dirty="0">
                <a:sym typeface="Wingdings"/>
              </a:rPr>
              <a:t></a:t>
            </a:r>
            <a:endParaRPr lang="de-DE" sz="3200" dirty="0"/>
          </a:p>
        </p:txBody>
      </p:sp>
      <p:sp>
        <p:nvSpPr>
          <p:cNvPr id="6" name="Textfeld 5"/>
          <p:cNvSpPr txBox="1"/>
          <p:nvPr/>
        </p:nvSpPr>
        <p:spPr>
          <a:xfrm>
            <a:off x="3635894" y="2382177"/>
            <a:ext cx="576065" cy="523220"/>
          </a:xfrm>
          <a:prstGeom prst="rect">
            <a:avLst/>
          </a:prstGeom>
          <a:noFill/>
        </p:spPr>
        <p:txBody>
          <a:bodyPr wrap="square" rtlCol="0">
            <a:spAutoFit/>
          </a:bodyPr>
          <a:lstStyle/>
          <a:p>
            <a:r>
              <a:rPr lang="de-DE" sz="2800" dirty="0">
                <a:solidFill>
                  <a:schemeClr val="bg1"/>
                </a:solidFill>
                <a:sym typeface="Webdings"/>
              </a:rPr>
              <a:t></a:t>
            </a:r>
            <a:endParaRPr lang="de-DE" sz="2800" dirty="0">
              <a:solidFill>
                <a:schemeClr val="bg1"/>
              </a:solidFill>
            </a:endParaRPr>
          </a:p>
        </p:txBody>
      </p:sp>
      <p:sp>
        <p:nvSpPr>
          <p:cNvPr id="12" name="Textfeld 11"/>
          <p:cNvSpPr txBox="1"/>
          <p:nvPr/>
        </p:nvSpPr>
        <p:spPr>
          <a:xfrm>
            <a:off x="4139951" y="2457497"/>
            <a:ext cx="576065" cy="523220"/>
          </a:xfrm>
          <a:prstGeom prst="rect">
            <a:avLst/>
          </a:prstGeom>
          <a:noFill/>
        </p:spPr>
        <p:txBody>
          <a:bodyPr wrap="square" rtlCol="0">
            <a:spAutoFit/>
          </a:bodyPr>
          <a:lstStyle/>
          <a:p>
            <a:r>
              <a:rPr lang="de-DE" sz="2800" dirty="0">
                <a:solidFill>
                  <a:schemeClr val="bg1"/>
                </a:solidFill>
                <a:sym typeface="Wingdings"/>
              </a:rPr>
              <a:t></a:t>
            </a:r>
            <a:endParaRPr lang="de-DE" sz="2800" dirty="0">
              <a:solidFill>
                <a:schemeClr val="bg1"/>
              </a:solidFill>
            </a:endParaRPr>
          </a:p>
        </p:txBody>
      </p:sp>
      <p:sp>
        <p:nvSpPr>
          <p:cNvPr id="13" name="Textfeld 12"/>
          <p:cNvSpPr txBox="1"/>
          <p:nvPr/>
        </p:nvSpPr>
        <p:spPr>
          <a:xfrm>
            <a:off x="4522868" y="2472648"/>
            <a:ext cx="576065" cy="523220"/>
          </a:xfrm>
          <a:prstGeom prst="rect">
            <a:avLst/>
          </a:prstGeom>
          <a:noFill/>
        </p:spPr>
        <p:txBody>
          <a:bodyPr wrap="square" rtlCol="0">
            <a:spAutoFit/>
          </a:bodyPr>
          <a:lstStyle/>
          <a:p>
            <a:r>
              <a:rPr lang="de-DE" sz="2800" dirty="0">
                <a:solidFill>
                  <a:schemeClr val="bg1"/>
                </a:solidFill>
                <a:sym typeface="Wingdings"/>
              </a:rPr>
              <a:t></a:t>
            </a:r>
            <a:endParaRPr lang="de-DE" sz="2800" dirty="0">
              <a:solidFill>
                <a:schemeClr val="bg1"/>
              </a:solidFill>
            </a:endParaRPr>
          </a:p>
        </p:txBody>
      </p:sp>
      <p:sp>
        <p:nvSpPr>
          <p:cNvPr id="14" name="Textfeld 13"/>
          <p:cNvSpPr txBox="1"/>
          <p:nvPr/>
        </p:nvSpPr>
        <p:spPr>
          <a:xfrm>
            <a:off x="4998914" y="2340009"/>
            <a:ext cx="576065" cy="523220"/>
          </a:xfrm>
          <a:prstGeom prst="rect">
            <a:avLst/>
          </a:prstGeom>
          <a:noFill/>
        </p:spPr>
        <p:txBody>
          <a:bodyPr wrap="square" rtlCol="0">
            <a:spAutoFit/>
          </a:bodyPr>
          <a:lstStyle/>
          <a:p>
            <a:r>
              <a:rPr lang="de-DE" sz="2800" dirty="0">
                <a:solidFill>
                  <a:schemeClr val="bg1"/>
                </a:solidFill>
                <a:sym typeface="Webdings"/>
              </a:rPr>
              <a:t></a:t>
            </a:r>
            <a:endParaRPr lang="de-DE" sz="2800" dirty="0">
              <a:solidFill>
                <a:schemeClr val="bg1"/>
              </a:solidFill>
            </a:endParaRPr>
          </a:p>
        </p:txBody>
      </p:sp>
    </p:spTree>
    <p:extLst>
      <p:ext uri="{BB962C8B-B14F-4D97-AF65-F5344CB8AC3E}">
        <p14:creationId xmlns:p14="http://schemas.microsoft.com/office/powerpoint/2010/main" val="11730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12218E-6 L 0.24288 0.17865 " pathEditMode="relative" rAng="0" ptsTypes="AA">
                                      <p:cBhvr>
                                        <p:cTn id="6" dur="1100" fill="hold"/>
                                        <p:tgtEl>
                                          <p:spTgt spid="5"/>
                                        </p:tgtEl>
                                        <p:attrNameLst>
                                          <p:attrName>ppt_x</p:attrName>
                                          <p:attrName>ppt_y</p:attrName>
                                        </p:attrNameLst>
                                      </p:cBhvr>
                                      <p:rCtr x="12135" y="8917"/>
                                    </p:animMotion>
                                  </p:childTnLst>
                                </p:cTn>
                              </p:par>
                              <p:par>
                                <p:cTn id="7" presetID="42" presetClass="path" presetSubtype="0" accel="50000" decel="50000" fill="hold" grpId="0" nodeType="withEffect">
                                  <p:stCondLst>
                                    <p:cond delay="0"/>
                                  </p:stCondLst>
                                  <p:childTnLst>
                                    <p:animMotion origin="layout" path="M 3.05556E-6 -1.23457E-6 L 0.28368 -0.05525 " pathEditMode="relative" rAng="0" ptsTypes="AA">
                                      <p:cBhvr>
                                        <p:cTn id="8" dur="1100" fill="hold"/>
                                        <p:tgtEl>
                                          <p:spTgt spid="8"/>
                                        </p:tgtEl>
                                        <p:attrNameLst>
                                          <p:attrName>ppt_x</p:attrName>
                                          <p:attrName>ppt_y</p:attrName>
                                        </p:attrNameLst>
                                      </p:cBhvr>
                                      <p:rCtr x="14184" y="-2778"/>
                                    </p:animMotion>
                                  </p:childTnLst>
                                </p:cTn>
                              </p:par>
                              <p:par>
                                <p:cTn id="9" presetID="42" presetClass="path" presetSubtype="0" accel="50000" decel="50000" fill="hold" grpId="0" nodeType="withEffect">
                                  <p:stCondLst>
                                    <p:cond delay="0"/>
                                  </p:stCondLst>
                                  <p:childTnLst>
                                    <p:animMotion origin="layout" path="M -0.04722 0.0179 L -0.32274 0.1858 " pathEditMode="relative" rAng="0" ptsTypes="AA">
                                      <p:cBhvr>
                                        <p:cTn id="10" dur="1100" fill="hold"/>
                                        <p:tgtEl>
                                          <p:spTgt spid="9"/>
                                        </p:tgtEl>
                                        <p:attrNameLst>
                                          <p:attrName>ppt_x</p:attrName>
                                          <p:attrName>ppt_y</p:attrName>
                                        </p:attrNameLst>
                                      </p:cBhvr>
                                      <p:rCtr x="-13785" y="8395"/>
                                    </p:animMotion>
                                  </p:childTnLst>
                                </p:cTn>
                              </p:par>
                              <p:par>
                                <p:cTn id="11" presetID="42" presetClass="path" presetSubtype="0" accel="50000" decel="50000" fill="hold" grpId="0" nodeType="withEffect">
                                  <p:stCondLst>
                                    <p:cond delay="0"/>
                                  </p:stCondLst>
                                  <p:childTnLst>
                                    <p:animMotion origin="layout" path="M 3.05556E-6 4.35668E-6 L -0.26771 -0.11355 " pathEditMode="relative" rAng="0" ptsTypes="AA">
                                      <p:cBhvr>
                                        <p:cTn id="12" dur="1300" fill="hold"/>
                                        <p:tgtEl>
                                          <p:spTgt spid="10"/>
                                        </p:tgtEl>
                                        <p:attrNameLst>
                                          <p:attrName>ppt_x</p:attrName>
                                          <p:attrName>ppt_y</p:attrName>
                                        </p:attrNameLst>
                                      </p:cBhvr>
                                      <p:rCtr x="-13385" y="-5677"/>
                                    </p:animMotion>
                                  </p:childTnLst>
                                </p:cTn>
                              </p:par>
                            </p:childTnLst>
                          </p:cTn>
                        </p:par>
                        <p:par>
                          <p:cTn id="13" fill="hold">
                            <p:stCondLst>
                              <p:cond delay="1300"/>
                            </p:stCondLst>
                            <p:childTnLst>
                              <p:par>
                                <p:cTn id="14" presetID="10" presetClass="exit" presetSubtype="0" fill="hold" grpId="1" nodeType="afterEffect">
                                  <p:stCondLst>
                                    <p:cond delay="0"/>
                                  </p:stCondLst>
                                  <p:childTnLst>
                                    <p:animEffect transition="out" filter="fade">
                                      <p:cBhvr>
                                        <p:cTn id="15" dur="100"/>
                                        <p:tgtEl>
                                          <p:spTgt spid="5"/>
                                        </p:tgtEl>
                                      </p:cBhvr>
                                    </p:animEffect>
                                    <p:set>
                                      <p:cBhvr>
                                        <p:cTn id="16" dur="1" fill="hold">
                                          <p:stCondLst>
                                            <p:cond delay="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100"/>
                                        <p:tgtEl>
                                          <p:spTgt spid="8"/>
                                        </p:tgtEl>
                                      </p:cBhvr>
                                    </p:animEffect>
                                    <p:set>
                                      <p:cBhvr>
                                        <p:cTn id="19" dur="1" fill="hold">
                                          <p:stCondLst>
                                            <p:cond delay="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
                                        <p:tgtEl>
                                          <p:spTgt spid="9"/>
                                        </p:tgtEl>
                                      </p:cBhvr>
                                    </p:animEffect>
                                    <p:set>
                                      <p:cBhvr>
                                        <p:cTn id="22" dur="1" fill="hold">
                                          <p:stCondLst>
                                            <p:cond delay="1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100"/>
                                        <p:tgtEl>
                                          <p:spTgt spid="10"/>
                                        </p:tgtEl>
                                      </p:cBhvr>
                                    </p:animEffect>
                                    <p:set>
                                      <p:cBhvr>
                                        <p:cTn id="25" dur="1" fill="hold">
                                          <p:stCondLst>
                                            <p:cond delay="99"/>
                                          </p:stCondLst>
                                        </p:cTn>
                                        <p:tgtEl>
                                          <p:spTgt spid="10"/>
                                        </p:tgtEl>
                                        <p:attrNameLst>
                                          <p:attrName>style.visibility</p:attrName>
                                        </p:attrNameLst>
                                      </p:cBhvr>
                                      <p:to>
                                        <p:strVal val="hidden"/>
                                      </p:to>
                                    </p:set>
                                  </p:childTnLst>
                                </p:cTn>
                              </p:par>
                              <p:par>
                                <p:cTn id="26" presetID="1" presetClass="entr" presetSubtype="0"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8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P spid="10" grpId="1"/>
      <p:bldP spid="6"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Glaube – eine intime Privatsache</a:t>
            </a:r>
          </a:p>
        </p:txBody>
      </p:sp>
      <p:grpSp>
        <p:nvGrpSpPr>
          <p:cNvPr id="3" name="Gruppieren 2"/>
          <p:cNvGrpSpPr/>
          <p:nvPr/>
        </p:nvGrpSpPr>
        <p:grpSpPr>
          <a:xfrm>
            <a:off x="3312000" y="2031690"/>
            <a:ext cx="2520280" cy="1764196"/>
            <a:chOff x="3312000" y="2031690"/>
            <a:chExt cx="2520280" cy="1764196"/>
          </a:xfrm>
        </p:grpSpPr>
        <p:pic>
          <p:nvPicPr>
            <p:cNvPr id="11" name="Picture 3" descr="C:\Users\sheilman\AppData\Local\Microsoft\Windows\Temporary Internet Files\Content.IE5\HNLZ4U25\family-people-silhouettes-ve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000" y="2031690"/>
              <a:ext cx="2520280" cy="1764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635894" y="238217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sp>
          <p:nvSpPr>
            <p:cNvPr id="13" name="Textfeld 12"/>
            <p:cNvSpPr txBox="1"/>
            <p:nvPr/>
          </p:nvSpPr>
          <p:spPr>
            <a:xfrm>
              <a:off x="4139951" y="245749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4" name="Textfeld 13"/>
            <p:cNvSpPr txBox="1"/>
            <p:nvPr/>
          </p:nvSpPr>
          <p:spPr>
            <a:xfrm>
              <a:off x="4522868" y="2472648"/>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5" name="Textfeld 14"/>
            <p:cNvSpPr txBox="1"/>
            <p:nvPr/>
          </p:nvSpPr>
          <p:spPr>
            <a:xfrm>
              <a:off x="4998914" y="2340009"/>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grpSp>
      <p:sp>
        <p:nvSpPr>
          <p:cNvPr id="4" name="Abgerundete rechteckige Legende 3"/>
          <p:cNvSpPr/>
          <p:nvPr/>
        </p:nvSpPr>
        <p:spPr>
          <a:xfrm>
            <a:off x="107504" y="1533796"/>
            <a:ext cx="3204496" cy="2550121"/>
          </a:xfrm>
          <a:prstGeom prst="wedgeRoundRectCallout">
            <a:avLst>
              <a:gd name="adj1" fmla="val 67172"/>
              <a:gd name="adj2" fmla="val 230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800" dirty="0">
                <a:latin typeface="Calibri" panose="020F0502020204030204" pitchFamily="34" charset="0"/>
              </a:rPr>
              <a:t>Glaube braucht keine Kirche.</a:t>
            </a:r>
          </a:p>
        </p:txBody>
      </p:sp>
      <p:sp>
        <p:nvSpPr>
          <p:cNvPr id="20" name="Abgerundete rechteckige Legende 19"/>
          <p:cNvSpPr/>
          <p:nvPr/>
        </p:nvSpPr>
        <p:spPr>
          <a:xfrm flipH="1">
            <a:off x="6143189" y="1754086"/>
            <a:ext cx="2304256" cy="2218285"/>
          </a:xfrm>
          <a:prstGeom prst="wedgeRoundRectCallout">
            <a:avLst>
              <a:gd name="adj1" fmla="val 67172"/>
              <a:gd name="adj2" fmla="val 230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dirty="0">
                <a:latin typeface="Calibri" panose="020F0502020204030204" pitchFamily="34" charset="0"/>
              </a:rPr>
              <a:t>Damit gehe ich nicht nach außen.</a:t>
            </a:r>
          </a:p>
        </p:txBody>
      </p:sp>
    </p:spTree>
    <p:extLst>
      <p:ext uri="{BB962C8B-B14F-4D97-AF65-F5344CB8AC3E}">
        <p14:creationId xmlns:p14="http://schemas.microsoft.com/office/powerpoint/2010/main" val="1832973270"/>
      </p:ext>
    </p:extLst>
  </p:cSld>
  <p:clrMapOvr>
    <a:masterClrMapping/>
  </p:clrMapOvr>
</p:sld>
</file>

<file path=ppt/theme/theme1.xml><?xml version="1.0" encoding="utf-8"?>
<a:theme xmlns:a="http://schemas.openxmlformats.org/drawingml/2006/main" name="Präsentatio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Präsentation1</Template>
  <TotalTime>0</TotalTime>
  <Words>2530</Words>
  <Application>Microsoft Office PowerPoint</Application>
  <PresentationFormat>Bildschirmpräsentation (16:9)</PresentationFormat>
  <Paragraphs>207</Paragraphs>
  <Slides>19</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Courier New</vt:lpstr>
      <vt:lpstr>Myanmar Text</vt:lpstr>
      <vt:lpstr>Wingdings</vt:lpstr>
      <vt:lpstr>Präsentation1</vt:lpstr>
      <vt:lpstr>Kirche mit Zukunft für die Jugend von heute</vt:lpstr>
      <vt:lpstr>PowerPoint-Präsentation</vt:lpstr>
      <vt:lpstr>PowerPoint-Präsentation</vt:lpstr>
      <vt:lpstr>When does something become church?</vt:lpstr>
      <vt:lpstr>4 Schritte heute</vt:lpstr>
      <vt:lpstr>Quellen &amp; Literatur</vt:lpstr>
      <vt:lpstr>Lebens- und Glaubenswelten  junger Menschen </vt:lpstr>
      <vt:lpstr>Junge Menschen in der Postmoderne</vt:lpstr>
      <vt:lpstr>Glaube – eine intime Privatsache</vt:lpstr>
      <vt:lpstr>Kirche – allenfalls eine schöne Erinnerung</vt:lpstr>
      <vt:lpstr>Die erste post-christliche Generation?</vt:lpstr>
      <vt:lpstr>Und wie denken wir Kirche?</vt:lpstr>
      <vt:lpstr>Badewannentheorie der Verbundenheit</vt:lpstr>
      <vt:lpstr>„Gemeindebindung“ ist eine Illusion -&gt; regio-lokale Kirchenentwicklung</vt:lpstr>
      <vt:lpstr>In der Kirche der Zukunft geht die Post ab.</vt:lpstr>
      <vt:lpstr>Praktische Theologie mit EFFEKT.</vt:lpstr>
      <vt:lpstr>PowerPoint-Präsentation</vt:lpstr>
      <vt:lpstr>Ob Kirche eine Zukunft hat ist keine Frage von „Nachwuchs“, sondern der Transformation.</vt:lpstr>
      <vt:lpstr>Kirche mit Zukunft = Eine Kirche für die Menschen heute.</vt:lpstr>
    </vt:vector>
  </TitlesOfParts>
  <Company>AfJ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Markel</dc:creator>
  <cp:lastModifiedBy>Heilmann Sebastian</cp:lastModifiedBy>
  <cp:revision>69</cp:revision>
  <cp:lastPrinted>2018-09-25T09:04:50Z</cp:lastPrinted>
  <dcterms:created xsi:type="dcterms:W3CDTF">2017-09-15T07:44:21Z</dcterms:created>
  <dcterms:modified xsi:type="dcterms:W3CDTF">2023-03-06T14:25:14Z</dcterms:modified>
</cp:coreProperties>
</file>