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1" r:id="rId4"/>
    <p:sldId id="263" r:id="rId5"/>
    <p:sldId id="264" r:id="rId6"/>
    <p:sldId id="258" r:id="rId7"/>
    <p:sldId id="265" r:id="rId8"/>
    <p:sldId id="266" r:id="rId9"/>
    <p:sldId id="269" r:id="rId10"/>
    <p:sldId id="270" r:id="rId11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9E3"/>
    <a:srgbClr val="C6168D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75400" autoAdjust="0"/>
  </p:normalViewPr>
  <p:slideViewPr>
    <p:cSldViewPr>
      <p:cViewPr>
        <p:scale>
          <a:sx n="100" d="100"/>
          <a:sy n="100" d="100"/>
        </p:scale>
        <p:origin x="-660" y="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566AF-3278-4F4E-9C17-C76A5E083457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992D2-7FC7-4906-971A-AC3BA3F7BC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053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E2A0-917C-4D70-82A8-14C1CC967E16}" type="datetimeFigureOut">
              <a:rPr lang="de-DE" smtClean="0"/>
              <a:t>19.11.2020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9E36F-C4A6-4525-B602-BC7E6FF2B4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58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E36F-C4A6-4525-B602-BC7E6FF2B45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02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wichtig ist das Smartphone</a:t>
            </a:r>
            <a:r>
              <a:rPr lang="de-DE" baseline="0" dirty="0" smtClean="0"/>
              <a:t> wirklich? Projizieren manche Erwachsene da nicht das eigene Verhalten in Jugendliche hinein? (z.B. ich nutze es nur zum </a:t>
            </a:r>
            <a:r>
              <a:rPr lang="de-DE" baseline="0" dirty="0" err="1" smtClean="0"/>
              <a:t>Daddeln</a:t>
            </a:r>
            <a:r>
              <a:rPr lang="de-DE" baseline="0" dirty="0" smtClean="0"/>
              <a:t>, das ist doch nicht sinnvoll – also nutzen die Jugendlichen es auch nur für Nicht-Sinnvolles)</a:t>
            </a:r>
          </a:p>
          <a:p>
            <a:r>
              <a:rPr lang="de-DE" baseline="0" dirty="0" smtClean="0"/>
              <a:t>Tatsächlich stellt die Sinus Studie 2020 fest: Für junge Menschen ist digitale Teilhabe gleichbedeutend mit sozialer Teilhabe.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E36F-C4A6-4525-B602-BC7E6FF2B45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13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Tragfähige</a:t>
            </a:r>
            <a:r>
              <a:rPr lang="de-DE" baseline="0" dirty="0" smtClean="0"/>
              <a:t> soziale Bindungen, </a:t>
            </a:r>
            <a:r>
              <a:rPr lang="de-DE" dirty="0" smtClean="0"/>
              <a:t>Musik und Smartphone sind</a:t>
            </a:r>
            <a:r>
              <a:rPr lang="de-DE" baseline="0" dirty="0" smtClean="0"/>
              <a:t> die </a:t>
            </a:r>
            <a:r>
              <a:rPr lang="de-DE" dirty="0" smtClean="0"/>
              <a:t>„Basis</a:t>
            </a:r>
            <a:r>
              <a:rPr lang="de-DE" baseline="0" dirty="0" smtClean="0"/>
              <a:t> der aktuellen Bedürfnispyramide“ für junge Menschen aus allen Lebenswelten. Digitale Teilhabe ist soziale Teilhabe. Jugendliche gehen nicht online – sie leben auch online. Daher ist die Frage nicht, OB wir digitale Jugendarbeit machen, sondern WIE!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E36F-C4A6-4525-B602-BC7E6FF2B45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28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Internetnutzung</a:t>
            </a:r>
            <a:r>
              <a:rPr lang="de-DE" baseline="0" dirty="0" smtClean="0"/>
              <a:t> verschiebt sich mehr und mehr in den Freizeitbereich (Spiele, Unterhaltung). Es geht in Zukunft also nicht mehr um eine Nutzung digitaler Medien zur Werbung für Jugendarbeit (= Teil des Freizeitbereichs). Es wird bedeutsamer werden, Jugendarbeit und ihre Inhalte in den digitalen Raum zu integrieren.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Bislang waren digitale Fragestellungen eher im Bereich der Öffentlichkeitsarbeit oder Arbeitsorganisation angesiedelt. Die digitale Transformation erfordert von der gesamten Konzeption der Jugendarbeit ein digitales Update.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E36F-C4A6-4525-B602-BC7E6FF2B45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95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KI = Künstliche</a:t>
            </a:r>
            <a:r>
              <a:rPr lang="de-DE" baseline="0" dirty="0" smtClean="0"/>
              <a:t> Intelligenz, Algorithmen </a:t>
            </a:r>
            <a:endParaRPr lang="de-DE" dirty="0" smtClean="0"/>
          </a:p>
          <a:p>
            <a:r>
              <a:rPr lang="de-DE" dirty="0" smtClean="0"/>
              <a:t>IOT = Internet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Things = Dinge kommunizieren untereinander (z.B. Kühlschrank)</a:t>
            </a:r>
            <a:endParaRPr lang="de-DE" dirty="0" smtClean="0"/>
          </a:p>
          <a:p>
            <a:r>
              <a:rPr lang="de-DE" dirty="0" smtClean="0"/>
              <a:t>Automation = Industrie und Arbeitswelt verändern sich</a:t>
            </a:r>
          </a:p>
          <a:p>
            <a:r>
              <a:rPr lang="de-DE" dirty="0" smtClean="0"/>
              <a:t>Big Data = Daten sind Rohstoff der digitalen Welt</a:t>
            </a:r>
          </a:p>
          <a:p>
            <a:r>
              <a:rPr lang="de-DE" dirty="0" smtClean="0"/>
              <a:t>Kommunikation = Echtzeitkommunikation</a:t>
            </a:r>
            <a:r>
              <a:rPr lang="de-DE" baseline="0" dirty="0" smtClean="0"/>
              <a:t> und Asynchrone Kommunikation sind möglich</a:t>
            </a:r>
            <a:endParaRPr lang="de-DE" dirty="0" smtClean="0"/>
          </a:p>
          <a:p>
            <a:r>
              <a:rPr lang="de-DE" dirty="0" smtClean="0"/>
              <a:t>Vernetzung = Cloud</a:t>
            </a:r>
            <a:r>
              <a:rPr lang="de-DE" smtClean="0"/>
              <a:t>, Wissensmanagement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E36F-C4A6-4525-B602-BC7E6FF2B45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99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Zielsetzungen digitaler Jugendarbeit übertragen</a:t>
            </a:r>
            <a:r>
              <a:rPr lang="de-DE" baseline="0" dirty="0" smtClean="0"/>
              <a:t> die Anliegen der </a:t>
            </a:r>
            <a:r>
              <a:rPr lang="de-DE" dirty="0" smtClean="0"/>
              <a:t>Jugendarbeit in den digitalen Raum.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vgl</a:t>
            </a:r>
            <a:r>
              <a:rPr lang="de-DE" baseline="0" dirty="0" smtClean="0"/>
              <a:t> SGB VIII, §11)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E36F-C4A6-4525-B602-BC7E6FF2B45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25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Alle Verantwortlichen sind gefragt, um digitale Jugendarbeit zu ermöglichen:</a:t>
            </a:r>
          </a:p>
          <a:p>
            <a:r>
              <a:rPr lang="de-DE" dirty="0" smtClean="0"/>
              <a:t>-</a:t>
            </a:r>
            <a:r>
              <a:rPr lang="de-DE" baseline="0" dirty="0" smtClean="0"/>
              <a:t> Jugendgremien, Mitarbeitende, Aus-und Fortbildung, Vorgesetzte, Träger, Fördergeber…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E36F-C4A6-4525-B602-BC7E6FF2B45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47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Werkzeug: Der Fokus liegt auf der Digitalisierung der Jugendarbeitsangebote, um sie zugänglicher, aktueller und passgenauer zu machen.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BarCamp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statt in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Präsenz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Aktivität: Der Fokus liegt auf Learning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praktischen Aktivitäten.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eine Website gestalten)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Inhalt: Der Fokus liegt auf Themen, die die Digitalisierung aufwirft.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Jugendgruppe über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News sprechen)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E36F-C4A6-4525-B602-BC7E6FF2B45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24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9E36F-C4A6-4525-B602-BC7E6FF2B45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02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0"/>
            <a:ext cx="9180512" cy="284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573528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02" y="2499742"/>
            <a:ext cx="936171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8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67544" y="4677984"/>
            <a:ext cx="7704856" cy="0"/>
          </a:xfrm>
          <a:prstGeom prst="line">
            <a:avLst/>
          </a:prstGeom>
          <a:ln w="12700">
            <a:solidFill>
              <a:srgbClr val="67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2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29612"/>
            <a:ext cx="8229600" cy="326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 Textmasterformat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 txBox="1">
            <a:spLocks/>
          </p:cNvSpPr>
          <p:nvPr/>
        </p:nvSpPr>
        <p:spPr>
          <a:xfrm>
            <a:off x="471202" y="4642713"/>
            <a:ext cx="4676863" cy="305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616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dirty="0" smtClean="0">
                <a:latin typeface="Calibri" panose="020F0502020204030204" pitchFamily="34" charset="0"/>
              </a:rPr>
              <a:t>Sebastian</a:t>
            </a:r>
            <a:r>
              <a:rPr lang="de-DE" sz="1200" baseline="0" dirty="0" smtClean="0">
                <a:latin typeface="Calibri" panose="020F0502020204030204" pitchFamily="34" charset="0"/>
              </a:rPr>
              <a:t> Heilmann </a:t>
            </a:r>
            <a:r>
              <a:rPr lang="de-DE" sz="1200" baseline="0" dirty="0" smtClean="0">
                <a:latin typeface="Calibri" panose="020F0502020204030204" pitchFamily="34" charset="0"/>
                <a:sym typeface="Wingdings"/>
              </a:rPr>
              <a:t></a:t>
            </a:r>
            <a:r>
              <a:rPr lang="de-DE" sz="1200" baseline="0" dirty="0" smtClean="0">
                <a:latin typeface="Calibri" panose="020F0502020204030204" pitchFamily="34" charset="0"/>
              </a:rPr>
              <a:t> Referent für Konzeption und Innovation</a:t>
            </a:r>
            <a:endParaRPr lang="de-DE" sz="1200" dirty="0">
              <a:latin typeface="Calibri" panose="020F05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8" y="1066846"/>
            <a:ext cx="9180988" cy="2087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9844"/>
            <a:ext cx="981680" cy="7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3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C6168D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7268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030A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030A0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030A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030A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pb.de/shop/buecher/schriftenreihe/311857/sinus-jugendstudie-2020-wie-ticken-jugendlich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Generation digital trifft Jugendarbeit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51520" y="32918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Ein kurzer Streifzug durch </a:t>
            </a:r>
            <a:endParaRPr lang="de-DE" dirty="0" smtClean="0"/>
          </a:p>
          <a:p>
            <a:r>
              <a:rPr lang="de-DE" dirty="0" smtClean="0"/>
              <a:t>die digitalisierte Lebenswelt junger Menschen und das Konzept einer „digitalen </a:t>
            </a:r>
            <a:r>
              <a:rPr lang="de-DE" dirty="0"/>
              <a:t>Jugendarbeit</a:t>
            </a:r>
            <a:r>
              <a:rPr lang="de-DE" dirty="0" smtClean="0"/>
              <a:t>“.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0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… und so viel mehr!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23528" y="29317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Begleitung und Förderung von innovativen Projekten in der Jugendarbeit:</a:t>
            </a:r>
          </a:p>
          <a:p>
            <a:endParaRPr lang="de-DE" dirty="0" smtClean="0"/>
          </a:p>
          <a:p>
            <a:r>
              <a:rPr lang="de-DE" dirty="0" smtClean="0"/>
              <a:t>Sebastian Heilmann</a:t>
            </a:r>
          </a:p>
          <a:p>
            <a:r>
              <a:rPr lang="de-DE" dirty="0" smtClean="0"/>
              <a:t>Referent für Konzeption und Innovation</a:t>
            </a:r>
          </a:p>
          <a:p>
            <a:r>
              <a:rPr lang="de-DE" dirty="0" smtClean="0"/>
              <a:t>heilmann@ejb.de</a:t>
            </a:r>
          </a:p>
        </p:txBody>
      </p:sp>
    </p:spTree>
    <p:extLst>
      <p:ext uri="{BB962C8B-B14F-4D97-AF65-F5344CB8AC3E}">
        <p14:creationId xmlns:p14="http://schemas.microsoft.com/office/powerpoint/2010/main" val="20112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Generation digital</a:t>
            </a:r>
            <a:endParaRPr lang="de-DE" dirty="0"/>
          </a:p>
        </p:txBody>
      </p:sp>
      <p:sp>
        <p:nvSpPr>
          <p:cNvPr id="4" name="AutoShape 2" descr="data:image/jpeg;base64,/9j/4AAQSkZJRgABAQAAAQABAAD/2wCEAAkGBxAQERITEhIVFhUVFhcWFxgWGRgWFxgYGBgeFx4VGBgaHyggGCAlIB0aITMjJSkrLi4uGCAzODMtNyktLisBCgoKDg0OGhAQGzMlHiYtMCsrLTY3LS0wNzAwNy03MjcyLi0sLS0tMjUyMzAuKy8tKy81LTUtNS8uLS01Ny4rLf/AABEIANgA6gMBIgACEQEDEQH/xAAbAAEAAgMBAQAAAAAAAAAAAAAABQYBAwQHAv/EAFAQAAIBAwIDBAMLBwgGCwAAAAECAwAEERIhBRMxBiJBURYyYQcUI0JScYGRlLHTFTNUYpKh0lNygpOistHwJTRDY8HiFyRERVVzg4TD4fH/xAAZAQEAAwEBAAAAAAAAAAAAAAAAAQIDBAX/xAAzEQACAQIDBQYFBAMBAAAAAAAAAQIDERIxQQQTIVGRFDJScaHBImKBsdEVI1NhguHwBf/aAAwDAQACEQMRAD8A9wdgASTgDck7ADzNVqx7d8PnlWKGR5CzaFdYZjEW6YEoTR9Oce2nulW80vCr1IATIYWwF3JGxZQB1JXUMe2qzN2zjSHhh4dc2vJkktrd7fAMqh2CnADgppG2Cp86A9MpXkIFw9t2guffVwWtp76KFBIwSNQA5YAb5GcDfuhdsb13p2hSe94esF1rH5OnaRUkJGvlrpLgH1hv13FAen1GdouNxWMBnlDFA6J3ACcyOEGxI2yRXmPZdriIcBuTd3MjXZaKZZJC8bJy2K4Q7ArpG/U7kk1CcUuluOHNcXF7J79e+VJLczHSoS5AEIt+ihVAbOAc+O5BA9p4XxuK4muoUDBrZ1jfUAASyhxpwdxg+OKk68Z4ibYXPH2lvpLd42WSJY5jCdYgGHCggzHVpXTv182FYveJ391LBFMxRjw6CVQbtrD4aQHXP3UPMZSB3TsvlvQHs9QHDO1ttcW8FwolCTzchBoLNr1sneCagi5U94nA2ziqR78eS7gh4lftCsfD45laGfkxzTEkPPzFwJMAAgdNycYzUN2N4m1vH2dZp2jgaXiaylmMcbEs3LEg2UnVnAPjQHsnC+IJcxiWPVpJYDWrI3dYqe6wB6g1H3/aWKK7isxHLJNIociNNSxRltAllYkaVzttk+yvLBxi4njPKvJgs3aJoElSQsRBJHssZORpwdSjpnBxU9ZcCjh43cBZbg8rh8bgtNIxJyyd/fvDAzg7Z360B6hXFwricdyjPGHAV3jOtWQ6kbScBhuM+NeVdlnuI04DdG7uZHu3aGZZJC8bJobT3DsCukb9Sck5obi6ksdYuCwjvr1pIWuWtpJ4o2YBI5s5ATIOnIHSgPYqV5Fx/i+lbG+5sz2S2sOYBdNDdRs7gC4YBs3JIGnBO+CR41z8Wvr+4vOICOVYpoJ1WAvetbrFGoVlJtdJWZZMnJY76sbYFAey1F2XHIpbq5tVDcy2ETOSBpIlUsuk5ydgc7Cq77pV68cdkjTNbwzXUcdxKjFCqFWbTzPiBmABbbaqJcX5tX4+9jcPIEWwQS8wyMiEskhEp1E6AWGrfTj9WgPcaV5NbW9+YL5IbuGCOSKHlE37XZSQyYJEzKGjEq5UEdGGR7LZ7nHEo5rWXSkqGGeSKRZJ2ucOgBPLmYnWm4x7c0BKcF7UWd4k8kEupYGZJSQy6Soyc6gNsePTY1u7Pcet7+AT2zl4ySoJVl3U4OzAGvE+DJMlvbxJkflq2EJI30ut03MY/wDt5XP9DxqR/KEsFtJBCdER43dQSESm2AQZdYjOATEGOBkb7YyM0B7dSvHb976K1t4zcsiycXt44zDdG5eOKVCGhaYgF8E6gHB2K9cCuqNLpTxuwgvXUQyWhhe4mbUOcgd4hOe8urBUEbgn6aA9YqMuuNxR3UFoQ3MnSR0IA0gR41ajnIO4xtXmDdoFlh4fDzLi0tnvJ4LuRrhnZXiXUsKXRJJjdttQI2UjzqT4pwmCXiPCoIbmYw8i9+ESdnkYalynPJLYB22OQBigPT6V4o3G7wWVhC0zujXt1bySSTm2Z1hLcqN7lQSmrHUbnRjO9d0ovhFYQyXTKJOJtErQXJmcW7xMeS82AXKnUASMjunqAaA9dpVL9ztpI5OJWzSySpb3WmIysZHVHjV9Bc7kAk4zV0oBUcvALMS84WsAlznmcpNefPXjOakaUBzwWUSa9EaLzGLvpUDWzdWbA7xPiT1rnteB2kWOXbQpjXjRGi41414wNtWBnzwKkKUBxpwu3URKIYgITmIBFAjOMZjGO5sSNsda1y8EtGd3a2hZ3xrYxoWbSQRqJGWwQDv5CpClAR8/A7SRtT20LNr5mpo0J14C68ketgAZ64A8q2cR4TbXIAuIIpQpyBKiyAHzGoHFdlKA4rjhNtIIxJBE4iIMepFblkdNGR3cYHTyr5l4NavHymt4Wj1a9BjQpqJLFtJGM5JOfMmu+lAcQ4TbbfARbSCUdxdpAMCQbeuBgautbfeUWtpOWnMZQjPpGsoDkIWxkrudum9dFKA404VbqIlEEQWE5iARQIzgjMYx3Dgnpjqa0zcAsnUI9rAyhi4VokKh2OS4BGNRO5PU1JUoDhm4NavIkr28LSRgBHaNC6AdArEZX6Kxe8FtZ3WSW3hkdPVd40dl+ZmGRXfSgNN3axzI0cqK6MMMrgMpHkQdjWm24XbxZ5cMSalCHSirlFzhDgbqMnA6DJrspQEXF2csUSSNbS3VJPziCKMK/wDPUDDfTXbaWcUSCOKNEQDARFCqB5BQMCt9KA5YeGwIIwkMaiLPLCooEeRg6AB3Nsjavk8LtysicmLRKxaRdC6ZGPVnGMMTgbnyrspQEfDwO0RFjS2hVEcSKixoFWQdJFUDAYfKG9fdxwi2k5nMgifm6eZqjRuZp2XXkd7A6Z6V20oDjbhduYeQYIuTjHL0Ly8eWjGP3Vi24RbRcvlwRJygyx6UVdCtuypgd0HxA6120oDibhNsY2hMERiYlmj0LoYscklcYJJ3zXzBwW1jWNUt4VWNtcarGgCPjGtAB3Wx4jeu+lAaYLSONnZEVWkOpyqgF2xjUxHrHGBk+VbqUoBSlKAUpSgFKUoBSlKAUpSgFKUoBSlQHa/iskMaQ2+Dc3LcqDPRSRl5mHyY1y58yAPGgI+XtkVvdHLBsxILVrgH1bpt9B8NA2jLeDsBVvqFg7M2y2PvErqhMZjbPrPq3aQn5ZYltXmc1zdkOIS/CWdy2bi1wCx/20J/N3A+cDDeTK3soCx0pSgFKUoBSlKAUpSgFKUoBSlKAUpSgFKUoBSlKAUpSgFKUoBSlKAUpSgPiaVUUsxAVQSSdgABkknwFVfsjG13LJxKQECZeXaqfiWoOQ+PBpThz7Ag8K+e07G+uE4ch+Dws16QSMQ5OiDI8ZWG4+QreYqzzTxxKNbKi5CjJCjPgoz91Abqrfa/h8o5d7bLquLXJ0D/AG0DY5sHzkDUvk6r5mpZuM2oAJuIgDnB1rg6VDHBzvhSD8xB8a32t3FKCY3Vwp0nSwbDD4px0PTagNfCuIxXUMc8Lao5VDqfMHzHgfAjwNddVG1/0bfco7Wt67NF5RXRGp4fYsoBdR8oOPEVbqAUpSgFKUoBSlKAUpSgFKUoBSlKAUpSgFKUoBSlKAUpSgFKUoBUb2h4ulnbvMwLEYCIvrSSMdKRqPEsxA+mpKqjZ/6RvzMd7WxZkh8pLrBWSbyZYweWv6xkPgKA5+Gvc8OUB7dp7i5InuJUJ0cx3WNkBCnCxhowo8VVjtpOV5xyW5CxTcMmKnEh7zAArkqCQoOTpJx4ZUHrttu2MLGJrm926FUEmoYB1BlUtsTj59vFc/CXOGB599kFThoWIIDEBTpXocb+JGM9aAi7YQkDXwqdNKtpBeZhkwspVcDbIjjQk4Hwi4zviateLGAjTYygEoGYF20gsykNqXUSoQEhcjf1uhPOs2tHxLfqEAfSU7x5mAQu2W06tx8XbyrJuiWGZ7/YjB5Iwxx5Km3Txx18qAX98/EIzaz2U0KyErzMnMbK3clRgmzA6XBOMaT1xvL9kuLyTo8NxgXVs3LnA2DHGVmUfJkXDDy3HhULNfyDBE19jckCBCcZACjbY94Hx2DdMZHRx+zltDFxCMvK8C6LgYGqa1JycgbF4vXXzww+NQFwpWq1uElRJI2DI6hlZdwysMhgfEEVtoBSlKAUpSgFKUoBSlKAUpSgFKUoBSlKAUpSgFKUoBSlabu5SGN5JGCoilmY7BVUZJPzCgILtjxKVVjtbY4ubslEYb8pAMyXB9iL082ZB40s+FyWFskaXMccMKBRmHoo2yx17k9SfMk1xdnxKyT8TljYyzqOTEdmjtl3ji6HDMcyN7WA+KK3XvHOejwyWV1ypYpFY6Dq8VI0+GRkjfPTagOmzu5Js8u/hbBwcRDrqZcev1yjj+ia2xPMxZVvoSVIVgI1JBK6gCOZscb/ADVUk4JaAR4s77Ur8wLhCuvRF3SW2xlUbIGQ2s5ByK+peD2Wkr71vlUIF0xxoAw5Jt9IZRndEBIyBnTtk4oCyNeuBIff0WImVXxDnSWCsOj75Dr0863wvM/q30Lbldo1PeU6Sv5zqCCCPMVU77gFrMkjmK75jkRSBgkbPHIIVLYjjZNOLYd3AGS/TUK2nhVuXXTBfjLPoIjhARpJVlL5Zcg69LZOdgQdtQoC1aLjf/rkW25+CGwPj+crZ70uyP8AWoyD/uf+eqDc8Eh5RMFtdiQxg6pI1c7LAigoQAxxAmx2Uljg+Fuh4w0CiFLaaRIkiVXAPfQJHlsEdcNsozko3TFAcXZtH4bce8JGBhm1y2jAaVU+tJaAZONProPklh8WrlVTv3Xicb2+iSCZAJ4XZd4pFb4OTHXOeo6Eahk1J9leMm7hJkXRPExinj+RKnXHmrbMp8VYUBM0pSgFKUoBSlKAUpSgFKUoBSlKAUpSgFKUoBSlKAVT+0S/lK6HD1J5EWmW8ZT1zvFa582PwjfqqPlVNdp+M+87dpAuuRiI4YxsZZn2SMfOep8ACfCvnstwb3pBpdtc0jGWeT+Umfdm+YbKB4KqjwoDNxw1I0Z3uLgKilmPMOwUZJwB5VHwXNmyxsb2VOYrOiyzctmRckuFfB04BOfLerJKmpSuSMgjI2IztkHwNVyLsPZpuplU4OSrlSW1SOH2GFZWmlI04GW6bDACCezcgLfuQWVVPPGl2boEOcOfDA8a+bO6tJYRKl5MRyRcFeaeYIiocM0frDYjw8ahb3s8sbHFrPKkEkRiCNp1CEQlSRjS2GwBgA4jfc5IPzZcKitucIeHz7xe9iWJOV5axag2gtjTEgJUkd1SASc0BN2N3ZzKrLezLq1hRJKY2PL9bCvgnHUkbV8WvELKXBS9mZSzrqEuU7hKk6xsASCAfHBqFXsxBLEwNnKJM8lhJuHjkOhpNsBMBnI0lSOp6msNwwMM+87s92ZiWc6nYu5GpdO+SdQ6YDnyFATNvxTh8kjRrxB8qUXUbhQrNIAyohz3zgr0+UB1rpjmtCM+/pF6bNOFI1MVXIPTJGB51G8I4Ok7sJrSaImNWZySELaIotCg7juxJ9R895Ruxlqc7yD1ejY9VtQOQM5ydm9YeBGTQHTa2cMurl3cr6GKNom1aWHVWx0PsNQvGrQ8MnHEEaR4m0xXoYlzys4S4HtiJOf1Gbyqw8E4HBZhxCuA7aj0+gZAyQPDOakZYwwKsAQQQQdwQdiCPGgCMCAQQQRkEbgjzFfVVPss7WUzcNkJ0Kpks2OSWtxgGEk9WiJx7UKHzq2UApSlAKUpQClKUApSlAKUpQClKUApSlAKUqs9sbySTl2FuxWe6DanXrDbrgSzZ8GwQi/rOPI0BxWFuvFbp7p8m1ty8NqAxAkkB0y3OVwdiDGpz0Dn41Sa29gXaMMxZWCECSY4YjOknVjPs8KmbGzjgjSKJQqRqEVR0CqMAVA33Y6KaSZ2lkXmkEiPTGMhWTVlRkvhsazvhR5UB1RcOsmd0UsWQAsObLsGzg+t7D9VYuLGxjMYdmBkbQnw0vebSz4Hf+SrH6Kip/c+t3G8jBuXy9UaRxnRy5I9I0rgD4TVgbEqNutZm9zy0ddLEnoNwpyBFLEAdQJIHOZwPBlWgJS8sLGEapGKAZyWmlAGFLksdeFAVScnyrf+RbX9b+ul/jqAuPc5tpObqllPNMhY5BPwkU0RGSCNue7DbYhfAV2cW7GRXLhmldfgVhYIECsESZFIGnu4E8hwNvV8qA7bjh1lHo1FhrYIvwspyzHAAw3nXxBa2Du6KzFkzrxLNhSOoLasZGRkZyM1ww9hLdJo5Udl5cgkChY9IIdpML3cxglmzpxq2z0r5vewcUuse+JwhZ3EYIChpJ1uWzgZca1OM7gSMAemAJOHh1k5kCljy20v8LKNLAA4OW8iPrrceDWvjq/rpf46gW9zu31s4lcHuYGmMju8nZwVPNHwCbNnGWx1GOa+9zmMRhIH7xZdTy6WOhYI4PkHUwEYIOVILvggEigLP+RbX9brj89L18vXrTa8OspUDoWKkkA82Ybg4xu3mKi19z+272Xcku8gLYYhnOdQJB3XwYYNG9z+2JB1uMOJCBpUMwMhLNpAyTr69e6PbQGeK8CguYtdnJi6gIlgcyO2iTGQrqxOFcZUjG6tU12b4yl7brKoKtkpIjetHKh0vE3tVgR7dj41p4D2djs2dkYnWsanIUH4MEA6gMnIxsdtqi+Kj8nXguxtbXJSO6HhHL6sVzjwB2jc/wAw+BoC3UpSgFKUoBSlKAUpSgFKUoBSlKAUpSgObiV9HbxSTStpjjUuxPgFGT89Vjs5wEz67275qXFzg6Ulli5UA/NQHlsuSAdTZ+M7V9cT/wBI3y2o3trQpLcHwkn2aK3z0IX84w/8seJq3UBFej8Py7n7Vdfi09H4fl3P2q6/FqVpQFb4tbWlty9b3ZaRtEaJc3bO7aSxAAl8FBJJwABXzDFYMwQ3EyyEITE17cCRdYyoZOdkE1I8f4Gl4E1O8bRklHTQSNSlGUrIrI6spIIZSKirbsNBFCIo5pkINuVccsupt0EakZQqcjOQVI7xxigPuP8AJjNpW9Yto5mBfzk8vSH5mOd6ukg56YOajbXjPCZJRGLmcamkVHN5OI3aMxgqj8/DEmVQAOuG8qi+M8C4VagW073WFgaTIUMOVHae8mYsqeCOPncj5q0Xltw5ZO/dXzu0k0chWJG5ha4iheJtEOFDSwxqNOk77HG4Atdy3DI1kZ7xwIjpfN9ONLb4Q5m2Y4IwfI+Vc9nd8OlVW51wimMSapLy4UKOWkuliZu6wWRSQelRNt2es5HtTBLOBdmS4ilHKDxAK5KYeIlwwuJBh8lfDBqDlThZKpDNdTRSareRUCNpHvMrz0URFnLJaqMZwME6d9wLbbcV4S7Sj33Iqxsicxr6ZY3Z0DhYzz8tgEb4xvtnBx3IOHkkNcyowaVcPe3Ck8knWwHO6DBJPgBviqzxK64NO1ypuJmMpdmEa6sm6hgssR9w9A8WM/GY9cECasezFpdotxFNMEkFxsVjGrn6w6SK8ZLKpY9xsrlQSD4gSNvbcPkZUS6kZnXWqre3BZl37wAmyRsd/Ya7vR+H5dz9quvxajuFdi4LeeOcSyuyKB8Jy3yVVkD6impTpYr3SBgAY65s1ARXo/D8u5+1XX4tarnsxbSIySc90cFWVrm5ZWB2IIMmCKmqUBV+yN5JC8nDrhi0tuA0Lse9PbHZZD5sp+Db2gH41Wiq/wBr+FyyLHcWwHvq1Jki8OYCO/bsfkyLt7GCnwqS4JxSK7gjniPdcZwdipGzIw8GUgqR4EGgO6lKUApSlAKUpQClKUApSlAKhe1fGWtIMxrrnlYQ28fy5X2Gf1VGXY+CqamJHCgk7AAk/MK824f2ttZ76W7mFxoh1QWqrbXDgD/a3BKxkanOFA6hU/WNAXbszwZbK3WINqbJeWQ9ZJXOp5D7WYn5hgeFStVf09sfK6+yXf4VPT2x8rr7Jd/hUBaK4ON33veEy90APGGLbKFaRUZifDCknPsqG9PbHyuvsl3+FT09sfK6+yXf4VAauI9rycraokjK2+WyCgV3BGn5aoCp8nB36HdxftK8cEEsCpJzcrhSXAk0czGpdsBVk38wvzVj09sfK6+yXf4VYXt1YDotyNydrO66k5J/Nee9AQ1xxSxmdnuLbVJLCgc6nUGGUgLG6E94hJgcANli2MEbLfiNgCipZMT+cHfB763DOMMWxIwlQMxUsAXXcgkia9PLHyuvsl3+FT08sfK6+x3f4VAR/G5LWKSyiWOPlJDcMmlwjDlaRyo3M0fXcdG9XcAZNcgvOGyaIvejFWkiKgOwVTPGd1yQI8h3XR3SRq7oBGZpe3VgAAFuQB0As7of/FX16eWPldfY7v8ACoCOtJrOWCeVLdIpFWKXlyvojOlIZ45CoYIuMxgnbdMZxvS37ULBFGsMI0odUi7IxVraW6Z40LNpBZcBixUnUAfjV3+nVhnOm5z0z7zu848vzVZ9PLHyuvsd3+FQGu77bRozYQBUMgkZ306SnOwoABJYiHVjrh161L2PH7eREYyRqzBSV5iNgsurTqU4bx3G2xqM9PLHyuvsl3+FWF7dWA6Lcjx2s7vqfH81QFppVX9PLHyuvsl3+FT09sfK6+yXf4VAWiqi4/Jl9q6Wl8+G+TDdn43sWbof1wPl1u9PbHyuvsl3+FXHxftVwy7gkglS6KSKVYe9LvPsIPK2IOCD4ECgLpSqf7nnaf33E0Mrs09uxjZnR4jMi7LOEcAjUMah4MD4EZuFAKUpQClKUApSlAKUrg43xVLWJpH8NgB1Zj0A/wA+FSk27IhtJXZD9uOKlIxbx7yz90AdQpOD9fqj6fKpbgPDRbQRxeIGWPmx3J+uoHslwuSR2vbkfCPvGD8VemrHhtsPZ89W6tajUVu19fMxpJye8f08jNKxSsTczWDSlAV3sq5SW8gY95JmkGfkSbgj/PjViJFVrtH/ANWuILwZ0/mpsfIb1WPzH/hUVePdXTi+iXCQbwofWkXJ1tt0yP3dPb0Onj+LR/c51UwLDm19ix8Uv5I7qziUjTLzde2/dXIwfDeubgcjNeX5ydIaJQCTsQhzgeFcU3Eorm74c8TAj4YkeKnl9GHhXz2f4tbwyXvNlVGa5kwGO+ldh9HWp3bUcuNvcrjTnnwv7Fwqk8We4ubqR7dse9AABk4kfOWTHzZH0e2rAeOwSJJyJFkdY2cKu5OB5eO+PrqG4J2TtpLeJ5kYysupiWdTljncZG4zVaVoXlLyLVbzso+Z233HS3D2uYThtK9d9LagpB+beu7hnFVuLbnL10nI+SwG4/z4Yqunh/vZry1VXaKW3aWPq2HUaSufMnB+qtVnY3FrAk8KF1khXnw7hg2nHMUefmP8i7pwasufD8FVUni48uJYOxkjNZQFmLEhiSxJPrHqTU3UN2QhZLKBWBB0nY7HdiRkHpsamawqd9+ZvT7i8hSlKoXFKUoCn9seHNE6XsA78ZBkA21L8o/cfYfZVk4TxGO5iWVDs3UeKnxU+0V1OoIIO4Oxqj4PCrvx96z/AEhD/wDX7188VvH9yOHVZfg55ftyxaPMvVKwpzuKzWB0ClKUApSlAYY4rzXjfFTxO6EVqplWAFiDtGxDYJByMg7DwyM4qY90njJjhW1iBM1yQqheoXIB/aPd+k+VTfZbgiWVtHEANWAZGHxnI3P/AAHsAqIVZRqfDpmdM9mp9mxVL3l3V5Zv2RDi941+jQ/WPxKx6QcSi2msdXtj1Y/drFXGsYrfex1gvX8nn7qWkn6FQHb6AetDMD4ju7H6SPurPp/b/wAlN9SfxVbdNNNMdLweowVfF6FS9P7f+Rm+pP4qen9v/IzfUn8VW3TWdNMdLweowVfF6FOl7axuCDaSsp2IIBBHtHQ19L23UAAWkwA2AAGB7Kt9ULjDS8WuZLWGQx29vnmyKfXmx3UGOoU/cfYarOrTiu56m9DZalSTvOyXFu2X/aHwnHLVZ/fC2MyyYI22G/U6emfbXRJ2pt2JLWDEnqSiEn5yRUh2Q43K5e0utrmDZv8AeJ4Sr5+GfnHnga+A8SkS94hBPKSqFZ4y52WNxkgZ6Kuwqe0U3Z4f6zZL2CtFzWJcOOWadlddTmt+1sCElLGRTjBKqoOPoFbvTCeTaGxlY/rasfuU/fUb2o7R++rSaW05wFrLE4lGUSTvEMF3ywHUg+yrP6SwG4gt11NJMmsaRkIunUC5+LkdPo8xVe0Um+76stLYNojFNvndWytZ8foyK/LHFv0NP8/06C44024iiXPgcZH9o1N8B40l4srIrLy5XhOrG5TG4wehzWu/46Ibu3tmjPw4bTICMBlGSpHXp4+0e3E7+NrqK9fyZdkqOThd3WnDTiRPM438iH+z/FTmcb+RD/Z/iq3Uqd98qM9z8zKgX42dtMI9vd29vWg4fxr9Ki+pfw6t9Knf/KuhG4+Z9SoHhfGG2a7QA9SAM/uQH99PRW9O7cRkz7NeP74q31mm/lpZfRE7iOt+rKe3ZK7P/eMv9v8AErl4l2KVIZXE8rsiMwU4ILKpIGPaavVYIo9oqaP7BUKad2rlX9zjihuLGPUyloyYzjwAPdz/AEcVaa864QRw3i8sB7sN0A0fyQx3A8hvrX6Vr0UVy05NrjmejttKMKmKC+GSxLyen0yFKUrQ5BWi+u0hjeSQhURSzE+AFb6o3upW9zLFCkSSOhcmRYwSTjGkHAO3XwIyB5Cqzlhi2b7NSVWrGDdk9Tl7B2TX08vEZ8ltZWFT0UAY2+YHSPbqPWvQxXnNj2svII0ij4RKqIAqjMnQf+lW/wBOOIf+Ey/XJ+FWMKkIq3sz0Nq2TaK1TEkksksUeCWWpf6VQD28vV3fhcoUdTmTYf1Vb4PdPsTs6zRnyKq391jV99Dmcz/87adI38mn9my8Uqrwdv8AhrDPP0+xkcH+7XXH2w4c3S7i+ltP31ZVIvUxlsleOcH0ZO0qG9KuH/pcH9Yv+Nc83bXhqnBukP8ANDMPrUEVLnFalVs1Z5QfRmztlxkWlpK4PfI0RjxLtsMDxx1+iq1wLs3xaCFYY7iCBPWJCF5SzbnUWGCR0+ilzxjhs16lzLeq6RL8FFy3wr+Lk47x8tvLyqe9OeG/pI/Zk/hrFuMpXb9T0Iwr0qShCm23xd4t+S4rT3K7xvs3d2gF+Lt554MMwYBQ0Q9ZdvDBP7/Go7trA15c2kluf9btjhSSocR/CcskeJzjB8QKuE3bXhbqVa4BDAggpJuDsR6tVvgt1wmBbcSXpka2eVoTpkUBZPikYOcffVZKOSfDzOihU2hfHODxK6Xw6NPkrcHbqStnxO2vbCe2jQQyJA6NAdihCnoPEZ8fr3qve55xiK1ObnCe+VVo52OVITucon4unH3Z8KskvaHgrzpcNInOQEK+iQHBGCD3d9ievnWuDjPAkgFuHjMIJOhkkcZJyT3lJ6mjtdO64FI4lTnT3U7Sab4Phzs9dM89eY7N3KW3Eb2BiFW4ZbiDfuuGGW0noTn+6a29p5A/EuFopyyvK7AbkLo6ny6H6q5OM8Y4FcRJHKylYwAgRJVZABjClRkDYbdNq4OCdoOBWbM8Il1sMamV3bHkC3QbVOJZXViI0aknvd3PFhta3DK17+XHLM9LpVO/6SuG/Kk/q2rD+6Xw4D1pD/QI+/atd7DmcP6ftX8cujLlSqH/ANJ0Lfm7W4ceYCf8CawfdJzsljcE+X/4Cf3VG+hzLfpu1eD1X5L7SqB6T8ZkGYuG6QemvOfn7xT7qyPSNv0dP2P+am9WiY7BJd6cV/kva5fqVQuT2j/lLf8As/w05PaP+Ut/7P8ABTefKx2Jfyw6/wCie7X9mo7+LGdMqZMb+R8j+qcD9x8Ki+wnaSSQtZ3W1zCSve6yAfew/eMHzrjbh3aJ+t1CgO22n69oj99fXDOxF0t3Dcz3YkMZz6p1HAIC6iem/wBW1UvLFeKf9nSo0o0JU6tSL1ja7afTJ69S/UrFK6DyDNKUoBSlKAVons439eNG/nKD99KUJTayI6bstYOSWtIST17ij7hXLJ2I4af+zIP5pZfuNKVXBHkax2mtHKb6s1+gfDP0f+3J/FW+Hsbw5BgWsZ/nAufrbJrNKjdx5Fntdd5zfVn36JcO/RIf2Fp6J8O/RIf2FpSpwR5Fe0VfE+rM+ifDv0SH9hax6J8O/RIf2FpSmGPIdoq+N9WPRPh36JD+wtZ9E+HfokP7C1ilMEeQ7RV8T6s+k7K8PByLSD9hf8K6xwm2/kIv2E/wrNKnCuRV1aks5PqPyVbfyEX7C/4VleF243EMQP8AMX/CsUpZFccuZ1quOlfVKVJUVjFKUApilKAVmlKAGs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-180528" y="1491630"/>
            <a:ext cx="3456384" cy="3024336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de-DE" sz="900" b="1" dirty="0" smtClean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00050" lvl="1" indent="0">
              <a:buNone/>
            </a:pPr>
            <a:r>
              <a:rPr lang="de-DE" sz="44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Gadugi" panose="020B0502040204020203" pitchFamily="34" charset="0"/>
                <a:ea typeface="Batang" panose="02030600000101010101" pitchFamily="18" charset="-127"/>
                <a:cs typeface="Andalus" panose="02020603050405020304" pitchFamily="18" charset="-78"/>
              </a:rPr>
              <a:t>„Soziale Teilhabe ist digitale Teilhabe“ </a:t>
            </a:r>
          </a:p>
          <a:p>
            <a:pPr marL="400050" lvl="1" indent="0">
              <a:buNone/>
            </a:pPr>
            <a:r>
              <a:rPr lang="de-DE" sz="1600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Gadugi" panose="020B0502040204020203" pitchFamily="34" charset="0"/>
                <a:ea typeface="Batang" panose="02030600000101010101" pitchFamily="18" charset="-127"/>
                <a:cs typeface="Andalus" panose="02020603050405020304" pitchFamily="18" charset="-78"/>
              </a:rPr>
              <a:t>(SINUS Jugendstudie 2020)</a:t>
            </a:r>
            <a:endParaRPr lang="de-DE" sz="16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Gadugi" panose="020B0502040204020203" pitchFamily="34" charset="0"/>
              <a:ea typeface="Batang" panose="02030600000101010101" pitchFamily="18" charset="-127"/>
              <a:cs typeface="Andalus" panose="02020603050405020304" pitchFamily="18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7614"/>
            <a:ext cx="50768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135888" y="4306858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Calibri" panose="020F0502020204030204" pitchFamily="34" charset="0"/>
              </a:rPr>
              <a:t>Bild: scoyo.com</a:t>
            </a:r>
            <a:endParaRPr lang="de-DE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0538"/>
            <a:ext cx="8568952" cy="529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-252536" y="-164554"/>
            <a:ext cx="792088" cy="54383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96336" y="-166067"/>
            <a:ext cx="1764196" cy="54383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384110" y="4366250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Quelle: </a:t>
            </a:r>
            <a:r>
              <a:rPr lang="de-DE" sz="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Calmbach</a:t>
            </a:r>
            <a:r>
              <a:rPr lang="de-DE" sz="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de-DE" sz="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Flaig</a:t>
            </a:r>
            <a:r>
              <a:rPr lang="de-DE" sz="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/Edwards/Möller-</a:t>
            </a:r>
            <a:r>
              <a:rPr lang="de-DE" sz="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Slawinski</a:t>
            </a:r>
            <a:r>
              <a:rPr lang="de-DE" sz="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de-DE" sz="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Borchard</a:t>
            </a:r>
            <a:r>
              <a:rPr lang="de-DE" sz="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de-DE" sz="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Schleer</a:t>
            </a:r>
            <a:r>
              <a:rPr lang="de-DE" sz="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Wie ticken Jugendliche? 2020. </a:t>
            </a:r>
            <a:r>
              <a:rPr lang="de-DE" sz="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Bpb</a:t>
            </a:r>
            <a:r>
              <a:rPr lang="de-DE" sz="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Schriftenreihe Band 10531. Bonn. 2020. Kostenloser Download unter: </a:t>
            </a:r>
            <a:r>
              <a:rPr lang="de-DE" sz="5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https://www.bpb.de/shop/buecher/schriftenreihe/311857/sinus-jugendstudie-2020-wie-ticken-jugendliche</a:t>
            </a:r>
            <a:endParaRPr lang="de-DE" sz="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Inhaltliche Verteilung der Internetnutzung</a:t>
            </a:r>
            <a:br>
              <a:rPr lang="de-DE" dirty="0" smtClean="0"/>
            </a:br>
            <a:r>
              <a:rPr lang="de-DE" sz="1400" dirty="0" smtClean="0"/>
              <a:t>(Jugendliche im Alter von 12 bis 19 Jahren)</a:t>
            </a:r>
            <a:endParaRPr lang="de-DE" sz="1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3"/>
          <a:stretch/>
        </p:blipFill>
        <p:spPr bwMode="auto">
          <a:xfrm>
            <a:off x="477084" y="1419622"/>
            <a:ext cx="80267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eilman\Downloads\digitization-4667376_19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290" y="-164554"/>
            <a:ext cx="1265495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</a:rPr>
              <a:t>Digitalisierung ist mehr als Smartphone.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27584" y="2391730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KI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-152124" y="3003798"/>
            <a:ext cx="891522" cy="792088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IOT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-152124" y="1059582"/>
            <a:ext cx="1224136" cy="1183331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Auto-</a:t>
            </a:r>
            <a:r>
              <a:rPr lang="de-DE" sz="1600" b="1" dirty="0" err="1" smtClean="0">
                <a:solidFill>
                  <a:schemeClr val="tx1"/>
                </a:solidFill>
              </a:rPr>
              <a:t>mation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259632" y="1551124"/>
            <a:ext cx="936104" cy="936424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Big Data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403648" y="3002280"/>
            <a:ext cx="1296144" cy="1296587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</a:rPr>
              <a:t>Ver-netzung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339752" y="1658827"/>
            <a:ext cx="1167773" cy="1168172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</a:rPr>
              <a:t>Kommu-nikation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316416" y="4876006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Calibri" panose="020F0502020204030204" pitchFamily="34" charset="0"/>
              </a:rPr>
              <a:t>Bild: </a:t>
            </a:r>
            <a:r>
              <a:rPr lang="de-DE" sz="800" dirty="0" err="1" smtClean="0">
                <a:latin typeface="Calibri" panose="020F0502020204030204" pitchFamily="34" charset="0"/>
              </a:rPr>
              <a:t>Pixabay</a:t>
            </a:r>
            <a:endParaRPr lang="de-DE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Jugendarbeit fördert…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95" y="1330325"/>
            <a:ext cx="3597409" cy="3263900"/>
          </a:xfrm>
        </p:spPr>
      </p:pic>
      <p:sp>
        <p:nvSpPr>
          <p:cNvPr id="5" name="Textfeld 4"/>
          <p:cNvSpPr txBox="1"/>
          <p:nvPr/>
        </p:nvSpPr>
        <p:spPr>
          <a:xfrm>
            <a:off x="6228184" y="13476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Gadugi" panose="020B0502040204020203" pitchFamily="34" charset="0"/>
              </a:rPr>
              <a:t>Digitale Kompetenzen</a:t>
            </a:r>
            <a:endParaRPr lang="de-DE" b="1" dirty="0">
              <a:latin typeface="Gadugi" panose="020B05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249974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Gadugi" panose="020B0502040204020203" pitchFamily="34" charset="0"/>
              </a:rPr>
              <a:t>Beteiligung an Gesellschaft</a:t>
            </a:r>
            <a:endParaRPr lang="de-DE" b="1" dirty="0">
              <a:latin typeface="Gadugi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9738" y="1626612"/>
            <a:ext cx="243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Gadugi" panose="020B0502040204020203" pitchFamily="34" charset="0"/>
              </a:rPr>
              <a:t>Beziehungsfähigkeit</a:t>
            </a:r>
            <a:endParaRPr lang="de-DE" b="1" dirty="0">
              <a:latin typeface="Gadugi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16216" y="372387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Gadugi" panose="020B0502040204020203" pitchFamily="34" charset="0"/>
              </a:rPr>
              <a:t>Kontrolle über die digitale Identität</a:t>
            </a:r>
            <a:endParaRPr lang="de-DE" b="1" dirty="0">
              <a:latin typeface="Gadugi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3507854"/>
            <a:ext cx="243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Gadugi" panose="020B0502040204020203" pitchFamily="34" charset="0"/>
              </a:rPr>
              <a:t>Zuversicht und Resilienz im Blick auf die Zukunft</a:t>
            </a:r>
            <a:endParaRPr lang="de-DE" b="1" dirty="0">
              <a:latin typeface="Gadugi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732240" y="24993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Gadugi" panose="020B0502040204020203" pitchFamily="34" charset="0"/>
              </a:rPr>
              <a:t>Kreatives, aktives Engagement</a:t>
            </a:r>
            <a:endParaRPr lang="de-DE" b="1" dirty="0">
              <a:latin typeface="Gadugi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08104" y="4515966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Calibri" panose="020F0502020204030204" pitchFamily="34" charset="0"/>
              </a:rPr>
              <a:t>Bild: </a:t>
            </a:r>
            <a:r>
              <a:rPr lang="de-DE" sz="800" dirty="0" err="1" smtClean="0">
                <a:latin typeface="Calibri" panose="020F0502020204030204" pitchFamily="34" charset="0"/>
              </a:rPr>
              <a:t>Pixabay</a:t>
            </a:r>
            <a:endParaRPr lang="de-DE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Jugendarbeit braucht…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… proaktive, agile und kritische Begleitung </a:t>
            </a:r>
          </a:p>
          <a:p>
            <a:r>
              <a:rPr lang="de-DE" dirty="0" smtClean="0"/>
              <a:t>… experimentelles Arbeiten</a:t>
            </a:r>
          </a:p>
          <a:p>
            <a:r>
              <a:rPr lang="de-DE" dirty="0" smtClean="0"/>
              <a:t>… Richtlinien und ethische Standards</a:t>
            </a:r>
          </a:p>
          <a:p>
            <a:r>
              <a:rPr lang="de-DE" dirty="0" smtClean="0"/>
              <a:t>… Schulung der Mitarbeitenden</a:t>
            </a:r>
          </a:p>
          <a:p>
            <a:r>
              <a:rPr lang="de-DE" dirty="0" smtClean="0"/>
              <a:t>… technische Infrastruktur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47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491880" y="1375857"/>
            <a:ext cx="2304256" cy="32121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11560" y="1375857"/>
            <a:ext cx="2304256" cy="32121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300192" y="1364666"/>
            <a:ext cx="2304256" cy="3212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de-DE" dirty="0" smtClean="0"/>
              <a:t>Digitale Jugendarbeit ist…</a:t>
            </a:r>
            <a:endParaRPr lang="de-DE" dirty="0"/>
          </a:p>
        </p:txBody>
      </p:sp>
      <p:pic>
        <p:nvPicPr>
          <p:cNvPr id="5123" name="Picture 3" descr="C:\Users\sheilman\Downloads\common-1300520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9730"/>
            <a:ext cx="2016224" cy="19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eilman\Downloads\cartoon-1294877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20" y="1707654"/>
            <a:ext cx="1634199" cy="17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heilman\Downloads\swiss-army-knife-154314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6" y="1738763"/>
            <a:ext cx="2104224" cy="16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35596" y="40604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Gadugi" panose="020B0502040204020203" pitchFamily="34" charset="0"/>
              </a:rPr>
              <a:t>Werkzeug</a:t>
            </a:r>
            <a:endParaRPr lang="de-DE" sz="2400" b="1" dirty="0">
              <a:latin typeface="Gadugi" panose="020B0502040204020203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815916" y="40528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Gadugi" panose="020B0502040204020203" pitchFamily="34" charset="0"/>
              </a:rPr>
              <a:t>Aktivität</a:t>
            </a:r>
            <a:endParaRPr lang="de-DE" sz="2400" b="1" dirty="0">
              <a:latin typeface="Gadugi" panose="020B0502040204020203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664212" y="40604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Gadugi" panose="020B0502040204020203" pitchFamily="34" charset="0"/>
              </a:rPr>
              <a:t>Inhalt</a:t>
            </a:r>
            <a:endParaRPr lang="de-DE" sz="2400" b="1" dirty="0">
              <a:latin typeface="Gadugi" panose="020B0502040204020203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804248" y="4942502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Calibri" panose="020F0502020204030204" pitchFamily="34" charset="0"/>
              </a:rPr>
              <a:t>Bilder: </a:t>
            </a:r>
            <a:r>
              <a:rPr lang="de-DE" sz="800" dirty="0" err="1" smtClean="0">
                <a:latin typeface="Calibri" panose="020F0502020204030204" pitchFamily="34" charset="0"/>
              </a:rPr>
              <a:t>Pixabay</a:t>
            </a:r>
            <a:endParaRPr lang="de-DE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491880" y="1375857"/>
            <a:ext cx="2304256" cy="32121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de-DE" sz="1600" dirty="0" smtClean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Spielegruppen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Gaming-Freizeiten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Making </a:t>
            </a:r>
            <a:r>
              <a:rPr lang="de-DE" sz="1600" dirty="0" smtClean="0">
                <a:solidFill>
                  <a:schemeClr val="tx1"/>
                </a:solidFill>
              </a:rPr>
              <a:t>Projekte: Gemeinsam Digitalen Content produzieren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11560" y="1375857"/>
            <a:ext cx="2304256" cy="32121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Partizipationstools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Kollaborations-software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Streaming von Inhalten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socialmedia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Online-Beratung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300192" y="1364666"/>
            <a:ext cx="2304256" cy="3212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Online-Verhalten reflektieren </a:t>
            </a: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Gesellschaftliche Auswirkungen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Jugendpolitischer Einsatz für digitale Rechte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pic>
        <p:nvPicPr>
          <p:cNvPr id="5123" name="Picture 3" descr="C:\Users\sheilman\Downloads\common-1300520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47265"/>
            <a:ext cx="1152128" cy="11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eilman\Downloads\cartoon-1294877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70" y="1577458"/>
            <a:ext cx="817100" cy="8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heilman\Downloads\swiss-army-knife-154314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5" y="1574705"/>
            <a:ext cx="1052111" cy="83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04248" y="4942502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Calibri" panose="020F0502020204030204" pitchFamily="34" charset="0"/>
              </a:rPr>
              <a:t>Bilder: </a:t>
            </a:r>
            <a:r>
              <a:rPr lang="de-DE" sz="800" dirty="0" err="1" smtClean="0">
                <a:latin typeface="Calibri" panose="020F0502020204030204" pitchFamily="34" charset="0"/>
              </a:rPr>
              <a:t>Pixabay</a:t>
            </a:r>
            <a:endParaRPr lang="de-DE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räsentation_afj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Präsentation_afj</Template>
  <TotalTime>0</TotalTime>
  <Words>575</Words>
  <Application>Microsoft Office PowerPoint</Application>
  <PresentationFormat>Bildschirmpräsentation (16:9)</PresentationFormat>
  <Paragraphs>98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Vorlage Präsentation_afj</vt:lpstr>
      <vt:lpstr>Generation digital trifft Jugendarbeit</vt:lpstr>
      <vt:lpstr>Generation digital</vt:lpstr>
      <vt:lpstr>PowerPoint-Präsentation</vt:lpstr>
      <vt:lpstr>Inhaltliche Verteilung der Internetnutzung (Jugendliche im Alter von 12 bis 19 Jahren)</vt:lpstr>
      <vt:lpstr>Digitalisierung ist mehr als Smartphone.</vt:lpstr>
      <vt:lpstr>Digitale Jugendarbeit fördert…</vt:lpstr>
      <vt:lpstr>Digitale Jugendarbeit braucht… </vt:lpstr>
      <vt:lpstr>Digitale Jugendarbeit ist…</vt:lpstr>
      <vt:lpstr>Beispiele</vt:lpstr>
      <vt:lpstr>… und so viel mehr! </vt:lpstr>
    </vt:vector>
  </TitlesOfParts>
  <Company>Amt für Jugendarbeit der ELKB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Heilmann</dc:creator>
  <cp:lastModifiedBy>Doris Steiner</cp:lastModifiedBy>
  <cp:revision>27</cp:revision>
  <cp:lastPrinted>2018-09-25T09:04:50Z</cp:lastPrinted>
  <dcterms:created xsi:type="dcterms:W3CDTF">2020-11-13T06:46:49Z</dcterms:created>
  <dcterms:modified xsi:type="dcterms:W3CDTF">2020-11-19T15:37:31Z</dcterms:modified>
</cp:coreProperties>
</file>