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91" r:id="rId4"/>
    <p:sldId id="288" r:id="rId5"/>
    <p:sldId id="268" r:id="rId6"/>
    <p:sldId id="256" r:id="rId7"/>
    <p:sldId id="312" r:id="rId8"/>
    <p:sldId id="313" r:id="rId9"/>
    <p:sldId id="308" r:id="rId10"/>
    <p:sldId id="271" r:id="rId11"/>
    <p:sldId id="269" r:id="rId12"/>
    <p:sldId id="310" r:id="rId13"/>
    <p:sldId id="270" r:id="rId14"/>
    <p:sldId id="272" r:id="rId15"/>
    <p:sldId id="305" r:id="rId16"/>
    <p:sldId id="311" r:id="rId17"/>
    <p:sldId id="304" r:id="rId18"/>
    <p:sldId id="274" r:id="rId19"/>
    <p:sldId id="273" r:id="rId20"/>
    <p:sldId id="292" r:id="rId21"/>
    <p:sldId id="315" r:id="rId22"/>
    <p:sldId id="316" r:id="rId23"/>
    <p:sldId id="295" r:id="rId24"/>
    <p:sldId id="314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FF6600"/>
    <a:srgbClr val="CC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7" autoAdjust="0"/>
    <p:restoredTop sz="94576" autoAdjust="0"/>
  </p:normalViewPr>
  <p:slideViewPr>
    <p:cSldViewPr>
      <p:cViewPr>
        <p:scale>
          <a:sx n="133" d="100"/>
          <a:sy n="133" d="100"/>
        </p:scale>
        <p:origin x="-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9574-8D8F-4CFE-BCD7-38D4A4821D06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2EA3-8F8A-4E25-B08F-16FB266463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12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26B77-5D88-4878-A7B1-01AC1432DE3F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1E40-31DE-4B17-85A5-9138CDDCDB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79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Unser Motto: wir stinken zum Himmel…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80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0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Im Moment sind wir noch auf der Suche einem Geschäftsführenden </a:t>
            </a:r>
            <a:r>
              <a:rPr lang="de-DE" dirty="0" err="1"/>
              <a:t>Dekanatsjugendreferent_in</a:t>
            </a:r>
            <a:r>
              <a:rPr lang="de-DE" dirty="0"/>
              <a:t>; Ruth Platzöder Sekretärin, Sophia Lulla Dekanatsjugendreferentin, Eva </a:t>
            </a:r>
            <a:r>
              <a:rPr lang="de-DE" dirty="0" err="1"/>
              <a:t>Dekaj</a:t>
            </a:r>
            <a:r>
              <a:rPr lang="de-DE" dirty="0"/>
              <a:t> </a:t>
            </a:r>
            <a:r>
              <a:rPr lang="de-DE" dirty="0" err="1"/>
              <a:t>FSJklerin</a:t>
            </a:r>
            <a:r>
              <a:rPr lang="de-DE" dirty="0"/>
              <a:t> Mittagsbetreuung, Lena </a:t>
            </a:r>
            <a:r>
              <a:rPr lang="de-DE" dirty="0" err="1"/>
              <a:t>Mönis</a:t>
            </a:r>
            <a:r>
              <a:rPr lang="de-DE" dirty="0"/>
              <a:t> FSJlerin, Dekanatsjugendpfarrer Rainer Schmidt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uns gibt’s Fisch ohne Ende – das ist unsere Marke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6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Nächstes </a:t>
            </a:r>
            <a:r>
              <a:rPr lang="de-DE" dirty="0" err="1"/>
              <a:t>jahr</a:t>
            </a:r>
            <a:r>
              <a:rPr lang="de-DE" dirty="0"/>
              <a:t> können wir sogar zwei </a:t>
            </a:r>
            <a:r>
              <a:rPr lang="de-DE" dirty="0" err="1"/>
              <a:t>Konfifreizeiten</a:t>
            </a:r>
            <a:r>
              <a:rPr lang="de-DE" dirty="0"/>
              <a:t> anbieten – wächst und gedeiht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Nächstes </a:t>
            </a:r>
            <a:r>
              <a:rPr lang="de-DE" dirty="0" err="1"/>
              <a:t>jahr</a:t>
            </a:r>
            <a:r>
              <a:rPr lang="de-DE" dirty="0"/>
              <a:t> können wir sogar zwei </a:t>
            </a:r>
            <a:r>
              <a:rPr lang="de-DE" dirty="0" err="1"/>
              <a:t>Konfifreizeiten</a:t>
            </a:r>
            <a:r>
              <a:rPr lang="de-DE" dirty="0"/>
              <a:t> anbieten – wächst und gedeiht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92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rechtzeitig buchen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42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Einfach bei uns anrufen und nachfragen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67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E40-31DE-4B17-85A5-9138CDDCDBD7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F13745-0688-4C92-8803-2F243613C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700BD48-E664-4A5E-966D-AEE97CBEA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99AADD6-C86E-4FA8-B904-F9FA3946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00594ED-8842-423C-84C6-9F46CFA1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72C6771-CE38-42F5-AC63-8C44FE52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6911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EC60F6-6F84-4996-AFA2-F2C24B0E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4F2A1DE-84C1-4274-A52E-DC8D41261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545228C-D2F7-4399-8D61-FBE61409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81ECE3F-348D-4877-9B52-E866C9B9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87347B2-6D65-4AA4-9754-3B700AC0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178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B3EA10-B3B3-42B5-B2CC-A089F488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14E9404-409F-4BFD-B982-13BCC278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DAC7E3D-3693-4C1B-9396-113514AB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34662F0-10FF-4423-9881-93A1DA7B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D50ED91-B940-42E3-879D-D3BAC9D7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27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D8B86A-D8AE-4599-8982-01A7E8DC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7A1DCBD-D5FA-4C75-A88F-1677249AD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5E98EC7-5252-4E43-9B36-584FCC19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28B0BBA-0B60-4F83-85B9-B8A5B95F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4EF7686-5EB0-4A72-903F-ED65F188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BDFEC5D-0ECC-4A71-BD4F-78CB84EB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79781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4CF3A5-F89D-426F-AA12-A276945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43D0AFB-EACD-407D-819A-76643154C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E34AB9C-6D98-4E98-8738-064C84BD5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A537C35B-857B-4703-83E5-FB6D975E4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6079379F-AFE2-4609-87BE-CA5BC794F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F9CE50BA-9BDB-498C-972A-C4E87A5B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10F1CDA-ADFF-4165-AF6C-E4217B00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E0460C65-B389-4B34-947E-71533F31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10148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F79494-B1DF-4EF9-B460-8E88FA80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4ED691D-386E-4873-B2BF-5074760E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EAFA3D7F-0799-4F36-8894-D311C091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4855BF2-671B-420B-BFBA-ABBBF787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3345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C87F1B9-BD2C-4AB1-9230-245E08CA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4B20B583-9E6C-49DB-951D-889F8FBA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21F4DAA-2DE0-4510-A127-BAFFE194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086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F60507-BCA7-4332-A78D-C56BD759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D4954C3-70AD-4E30-84CD-A9D91F41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21DB69E-62EB-4C05-B3C5-D3E9FF63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F886468-9479-4226-B149-84E176EA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200D1C2-1C24-4ECB-BB1E-9C513FE2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71C6C4C-8646-4050-9FD8-45975E32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0916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321AF9-A32C-439E-B681-1D4D8457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D3A41B4-6F0A-4B74-B4B1-7ADA599F6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F56B1471-4617-409F-A675-E95DE641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AF39619-72FE-42DC-BC43-DDF357CD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9B7DC80-8509-484E-8E4E-5F6BD496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E6FBECC5-E747-400E-B0CF-24476231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00616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D29217-C589-44C5-BC9C-F4001D41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2F6755F-F3C2-4839-8012-C0642D5CF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B722D1-B310-4B4C-843D-61C61AC4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3DE4D2C-68FC-47D3-B00C-6721969C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FE557D0-26B9-427A-AE55-C75B12A7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41903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7F2DBB0-D0FA-4AC6-B749-7087F6656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F72A502-7DD4-4C26-A37D-225B70766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22F7BEA-62AA-442A-86F0-15F598AD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46E4548-5D61-4253-AA99-13570E4C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6CFC7A-BACE-44C9-B2C3-4BA5AFDE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1342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1159AC54-9BB8-4F60-8092-FE1AB7C5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1B35615-0D84-4A85-B066-12FF0FAF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878E2B-14CC-4BF8-BA2A-5F200C126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1ADC-B97D-4E68-BB6B-45439B65F9C3}" type="datetimeFigureOut">
              <a:rPr lang="de-DE" smtClean="0"/>
              <a:pPr/>
              <a:t>11.03.2020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D15C68-685A-446D-A616-42274B837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275843A-684B-4C2C-9861-F0781F85F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7E2B-A651-464E-8D0E-C0CEDF3C918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47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NEA_ejd_logo2015_Quadart.JPG">
            <a:extLst>
              <a:ext uri="{FF2B5EF4-FFF2-40B4-BE49-F238E27FC236}">
                <a16:creationId xmlns:a16="http://schemas.microsoft.com/office/drawing/2014/main" xmlns="" id="{612068B0-1035-429F-A8E8-35E737510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48272" cy="25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252535" y="2492896"/>
            <a:ext cx="964907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de-DE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Evangelische Dekanatsjugend </a:t>
            </a:r>
          </a:p>
          <a:p>
            <a:pPr algn="ctr"/>
            <a:r>
              <a:rPr lang="de-DE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Neustadt an der Aisch</a:t>
            </a:r>
            <a:endParaRPr lang="de-DE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fischige Angelegenheit…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846571">
            <a:off x="4958170" y="1196713"/>
            <a:ext cx="403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88008"/>
                </a:solidFill>
              </a:rPr>
              <a:t>Vielen Dank für die Einladung!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3131840" y="382180"/>
            <a:ext cx="8686800" cy="84124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de-DE" dirty="0">
              <a:solidFill>
                <a:srgbClr val="F88008"/>
              </a:solidFill>
            </a:endParaRPr>
          </a:p>
        </p:txBody>
      </p:sp>
      <p:pic>
        <p:nvPicPr>
          <p:cNvPr id="16" name="Grafik 15" descr="Fishlif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113" y="4149080"/>
            <a:ext cx="2088232" cy="21411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8BBAE9A-70D0-4B88-9745-14C0E4857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96" y="3140968"/>
            <a:ext cx="4906310" cy="34699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27785" y="5349025"/>
            <a:ext cx="6496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chemeClr val="bg1"/>
              </a:solidFill>
              <a:latin typeface="AmoebiaRain" pitchFamily="34" charset="0"/>
              <a:cs typeface="Consolas" pitchFamily="49" charset="0"/>
            </a:endParaRPr>
          </a:p>
          <a:p>
            <a:r>
              <a:rPr lang="de-DE" sz="4800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Fishlife</a:t>
            </a:r>
            <a:r>
              <a:rPr lang="de-DE" sz="48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…</a:t>
            </a:r>
            <a:r>
              <a:rPr lang="de-DE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die dekanatsweite </a:t>
            </a:r>
            <a:r>
              <a:rPr lang="de-DE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Konfifreizeit</a:t>
            </a:r>
            <a:endParaRPr lang="de-DE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80E8BB4-BB0B-4143-B6AF-E7854E008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7" y="247091"/>
            <a:ext cx="5218791" cy="3469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3131840" y="382180"/>
            <a:ext cx="8686800" cy="841248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Freizeiten</a:t>
            </a:r>
            <a:br>
              <a:rPr lang="de-DE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de-DE" dirty="0">
                <a:solidFill>
                  <a:srgbClr val="F88008"/>
                </a:solidFill>
              </a:rPr>
              <a:t>2019</a:t>
            </a:r>
          </a:p>
        </p:txBody>
      </p:sp>
      <p:pic>
        <p:nvPicPr>
          <p:cNvPr id="16" name="Grafik 15" descr="Fishlife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113" y="4149080"/>
            <a:ext cx="2088232" cy="21411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8BBAE9A-70D0-4B88-9745-14C0E4857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96" y="3140968"/>
            <a:ext cx="4906310" cy="346994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27785" y="5349025"/>
            <a:ext cx="6496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solidFill>
                <a:schemeClr val="bg1"/>
              </a:solidFill>
              <a:latin typeface="AmoebiaRain" pitchFamily="34" charset="0"/>
              <a:cs typeface="Consolas" pitchFamily="49" charset="0"/>
            </a:endParaRPr>
          </a:p>
          <a:p>
            <a:r>
              <a:rPr lang="de-DE" sz="4800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Fishlife</a:t>
            </a:r>
            <a:r>
              <a:rPr lang="de-DE" sz="48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…</a:t>
            </a:r>
            <a:r>
              <a:rPr lang="de-DE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die dekanatsweite </a:t>
            </a:r>
            <a:r>
              <a:rPr lang="de-DE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Konfifreizeit</a:t>
            </a:r>
            <a:endParaRPr lang="de-DE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80E8BB4-BB0B-4143-B6AF-E7854E008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382180"/>
            <a:ext cx="9771677" cy="6497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E9A412FD-6D36-4842-82CA-A5E49A9E1281}"/>
              </a:ext>
            </a:extLst>
          </p:cNvPr>
          <p:cNvSpPr txBox="1"/>
          <p:nvPr/>
        </p:nvSpPr>
        <p:spPr>
          <a:xfrm>
            <a:off x="4572000" y="378333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06863190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DB9656B-DE31-4622-B562-95F3F59DE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7" y="3722351"/>
            <a:ext cx="4716016" cy="3135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BC78AC6-EBB5-41D5-A125-6E19530C7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7" y="188640"/>
            <a:ext cx="2710819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8435F7C-4A43-40E3-AAF2-65B4BDD92F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31">
            <a:off x="5135377" y="4198047"/>
            <a:ext cx="3963100" cy="263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E63EFAE3-F971-40C1-B2EE-519FA11B5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402">
            <a:off x="3007887" y="38027"/>
            <a:ext cx="3707904" cy="2465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717756F-BD0A-4B2E-A4B4-6D33B9D2C4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474">
            <a:off x="6612332" y="134893"/>
            <a:ext cx="2615064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6DA044C5-FABB-4839-9B0E-59FC01008B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561">
            <a:off x="3299257" y="2405121"/>
            <a:ext cx="3125165" cy="2077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_Fishlifemobil ohne R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2664296" cy="3166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>
                <a:solidFill>
                  <a:srgbClr val="F88008"/>
                </a:solidFill>
              </a:rPr>
              <a:t>Fishlife</a:t>
            </a:r>
            <a:r>
              <a:rPr lang="de-DE" dirty="0">
                <a:solidFill>
                  <a:srgbClr val="F88008"/>
                </a:solidFill>
              </a:rPr>
              <a:t>-Mobil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77281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Mobiler, kreativer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Konfiunterricht</a:t>
            </a: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249732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verschiedene Themen zur Auswahl:</a:t>
            </a:r>
          </a:p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Jesus-Saurallye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Reformation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reloaded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+ Luther-Saurallye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        Who ist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who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in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Bibel?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        Glaubensbekenntnis – ich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glaubs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! Vol.1 + Vol.2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Ich bin ein Schaf, Du auch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Sprüche klopfen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Stadion&amp; Gottesdienst. Fangesang oder Gloria. Beten für den Sieg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Schuldig!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What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Would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Jesus Do?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Diakonie „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Nobody´s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perfect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	Stark! Systematisches Training zur Aktivierung der Ressourcen 	für Kommunikation &amp; Kooperation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       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Legopoly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Bibel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        Themen die angefragt werden…</a:t>
            </a:r>
          </a:p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88008"/>
                </a:solidFill>
              </a:rPr>
              <a:t>Online buchen</a:t>
            </a:r>
            <a:br>
              <a:rPr lang="de-DE" dirty="0">
                <a:solidFill>
                  <a:srgbClr val="F88008"/>
                </a:solidFill>
              </a:rPr>
            </a:br>
            <a:r>
              <a:rPr lang="de-DE" dirty="0">
                <a:solidFill>
                  <a:srgbClr val="F88008"/>
                </a:solidFill>
              </a:rPr>
              <a:t/>
            </a:r>
            <a:br>
              <a:rPr lang="de-DE" dirty="0">
                <a:solidFill>
                  <a:srgbClr val="F88008"/>
                </a:solidFill>
              </a:rPr>
            </a:br>
            <a:endParaRPr lang="de-DE" dirty="0">
              <a:solidFill>
                <a:srgbClr val="F88008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13597" y="1500311"/>
            <a:ext cx="534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*</a:t>
            </a:r>
            <a:endParaRPr lang="de-DE" sz="2250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A51E6D6-09C4-4063-B76A-4AC82949F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008"/>
            <a:ext cx="1935240" cy="64599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E4923F71-D0FA-47F7-81A2-DD5E4DF96FAE}"/>
              </a:ext>
            </a:extLst>
          </p:cNvPr>
          <p:cNvSpPr txBox="1"/>
          <p:nvPr/>
        </p:nvSpPr>
        <p:spPr>
          <a:xfrm>
            <a:off x="3113597" y="1268760"/>
            <a:ext cx="52748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Alle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Konfiprogramme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 können online angefragt werden.</a:t>
            </a:r>
          </a:p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einfacher Zugang zum Angebot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Online anfragen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wir stellen den Kontakt 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jede Stunde wird an die jeweilige Situationen vor Ort angepasst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(Da sind wir grad dran: Fragebogen – vorher mit im Anfragemodul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intigrieren</a:t>
            </a: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76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BD695F-3CED-4A64-80D9-722B404A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88008"/>
                </a:solidFill>
              </a:rPr>
              <a:t>Fishlife ist kein geradliniger Weg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63593D7-B081-4D8C-9989-0CB38C13E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856" y="2557462"/>
            <a:ext cx="6936543" cy="4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454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124744" y="2095283"/>
            <a:ext cx="8229600" cy="1143000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Bandarbeit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19672" y="30326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  <a:latin typeface="AmoebiaRain" panose="020B0600000000000000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6371" y="3435052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Neue Zielgruppen gewinnen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Musik fürs Gemeindefest, Jugendgottesdienste, Konfirmationen, </a:t>
            </a:r>
            <a:r>
              <a:rPr lang="de-DE" b="1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Konfipartys</a:t>
            </a:r>
            <a:r>
              <a:rPr lang="de-DE" b="1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und vieles mehr!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Ausbildung der Techniker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524A035-989E-41F8-B76B-C7653D40A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069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2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126899">
            <a:off x="960622" y="3854087"/>
            <a:ext cx="4618856" cy="1143000"/>
          </a:xfrm>
        </p:spPr>
        <p:txBody>
          <a:bodyPr>
            <a:normAutofit/>
          </a:bodyPr>
          <a:lstStyle/>
          <a:p>
            <a:r>
              <a:rPr lang="de-DE" sz="4800" dirty="0" err="1">
                <a:solidFill>
                  <a:srgbClr val="F88008"/>
                </a:solidFill>
                <a:latin typeface="+mn-lt"/>
              </a:rPr>
              <a:t>Fairmitteln</a:t>
            </a:r>
            <a:endParaRPr lang="de-DE" sz="4800" dirty="0">
              <a:solidFill>
                <a:srgbClr val="F88008"/>
              </a:solidFill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1" y="2163421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chemeClr val="tx2">
                    <a:lumMod val="25000"/>
                  </a:schemeClr>
                </a:solidFill>
                <a:latin typeface="+mj-lt"/>
                <a:cs typeface="Consolas" pitchFamily="49" charset="0"/>
              </a:rPr>
              <a:t>Mitarbeiterbildung</a:t>
            </a:r>
          </a:p>
        </p:txBody>
      </p:sp>
      <p:cxnSp>
        <p:nvCxnSpPr>
          <p:cNvPr id="4" name="Gerader Verbinder 3"/>
          <p:cNvCxnSpPr>
            <a:cxnSpLocks/>
          </p:cNvCxnSpPr>
          <p:nvPr/>
        </p:nvCxnSpPr>
        <p:spPr>
          <a:xfrm>
            <a:off x="-108520" y="2636912"/>
            <a:ext cx="9433048" cy="2952328"/>
          </a:xfrm>
          <a:prstGeom prst="line">
            <a:avLst/>
          </a:prstGeom>
          <a:ln w="57150">
            <a:solidFill>
              <a:srgbClr val="F88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NEA_ejd_logo2015_Quad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67431"/>
            <a:ext cx="1437848" cy="148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78273" y="57609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cs typeface="Consolas" pitchFamily="49" charset="0"/>
              </a:rPr>
              <a:t>Grundkurs im Bausteinsystem:</a:t>
            </a:r>
          </a:p>
          <a:p>
            <a:endParaRPr lang="de-DE" sz="2400" dirty="0">
              <a:solidFill>
                <a:schemeClr val="bg1"/>
              </a:solidFill>
              <a:cs typeface="Consolas" pitchFamily="49" charset="0"/>
            </a:endParaRPr>
          </a:p>
          <a:p>
            <a:r>
              <a:rPr lang="de-DE" sz="2400" dirty="0">
                <a:solidFill>
                  <a:schemeClr val="bg1"/>
                </a:solidFill>
                <a:cs typeface="Consolas" pitchFamily="49" charset="0"/>
              </a:rPr>
              <a:t>Grundkurs in den Herbstferien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78273" y="1916832"/>
            <a:ext cx="3266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ysClr val="windowText" lastClr="000000"/>
                </a:solidFill>
              </a:rPr>
              <a:t>Technikerschulung</a:t>
            </a:r>
          </a:p>
          <a:p>
            <a:endParaRPr lang="de-DE" sz="2400" dirty="0">
              <a:solidFill>
                <a:sysClr val="windowText" lastClr="000000"/>
              </a:solidFill>
            </a:endParaRPr>
          </a:p>
          <a:p>
            <a:r>
              <a:rPr lang="de-DE" sz="2400" dirty="0">
                <a:solidFill>
                  <a:sysClr val="windowText" lastClr="000000"/>
                </a:solidFill>
              </a:rPr>
              <a:t>Start </a:t>
            </a:r>
            <a:r>
              <a:rPr lang="de-DE" sz="2400" dirty="0" err="1">
                <a:solidFill>
                  <a:sysClr val="windowText" lastClr="000000"/>
                </a:solidFill>
              </a:rPr>
              <a:t>up</a:t>
            </a:r>
            <a:r>
              <a:rPr lang="de-DE" sz="2400" dirty="0">
                <a:solidFill>
                  <a:sysClr val="windowText" lastClr="000000"/>
                </a:solidFill>
              </a:rPr>
              <a:t> </a:t>
            </a:r>
          </a:p>
          <a:p>
            <a:endParaRPr lang="de-DE" sz="2400" dirty="0">
              <a:solidFill>
                <a:sysClr val="windowText" lastClr="000000"/>
              </a:solidFill>
            </a:endParaRPr>
          </a:p>
          <a:p>
            <a:r>
              <a:rPr lang="de-DE" sz="2400" dirty="0">
                <a:solidFill>
                  <a:sysClr val="windowText" lastClr="000000"/>
                </a:solidFill>
              </a:rPr>
              <a:t>Kickoff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3" y="4264023"/>
            <a:ext cx="3491880" cy="2321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3685" flipV="1">
            <a:off x="3899370" y="3075880"/>
            <a:ext cx="5062181" cy="336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352C18C-A32A-433A-8B9D-FEA6CAD14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2" y="140732"/>
            <a:ext cx="4096747" cy="2784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4353" y="3835152"/>
            <a:ext cx="7409912" cy="3626296"/>
          </a:xfrm>
        </p:spPr>
        <p:txBody>
          <a:bodyPr anchor="t">
            <a:normAutofit/>
          </a:bodyPr>
          <a:lstStyle/>
          <a:p>
            <a:pPr algn="l"/>
            <a:r>
              <a:rPr lang="de-DE" sz="1900" dirty="0">
                <a:solidFill>
                  <a:schemeClr val="bg1"/>
                </a:solidFill>
                <a:latin typeface="+mn-lt"/>
              </a:rPr>
              <a:t>Grundlage für die </a:t>
            </a:r>
            <a:r>
              <a:rPr lang="de-DE" sz="1900" dirty="0" err="1">
                <a:solidFill>
                  <a:schemeClr val="bg1"/>
                </a:solidFill>
                <a:latin typeface="+mn-lt"/>
              </a:rPr>
              <a:t>Fishlifemobile</a:t>
            </a:r>
            <a:r>
              <a:rPr lang="de-DE" sz="1900" dirty="0">
                <a:solidFill>
                  <a:schemeClr val="bg1"/>
                </a:solidFill>
                <a:latin typeface="+mn-lt"/>
              </a:rPr>
              <a:t> sind jeweils:</a:t>
            </a:r>
            <a:r>
              <a:rPr lang="de-DE" sz="1600" dirty="0">
                <a:solidFill>
                  <a:schemeClr val="bg1"/>
                </a:solidFill>
                <a:latin typeface="+mn-lt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+mn-lt"/>
              </a:rPr>
            </a:b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2865" y="520804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>
                <a:solidFill>
                  <a:schemeClr val="tx2">
                    <a:lumMod val="25000"/>
                  </a:schemeClr>
                </a:solidFill>
                <a:latin typeface="+mj-lt"/>
                <a:cs typeface="Consolas" pitchFamily="49" charset="0"/>
              </a:rPr>
              <a:t>Fishlifemobil</a:t>
            </a:r>
            <a:r>
              <a:rPr lang="de-DE" sz="6000" dirty="0">
                <a:solidFill>
                  <a:schemeClr val="tx2">
                    <a:lumMod val="25000"/>
                  </a:schemeClr>
                </a:solidFill>
                <a:latin typeface="+mj-lt"/>
                <a:cs typeface="Consolas" pitchFamily="49" charset="0"/>
              </a:rPr>
              <a:t> konkret 2 Beispiele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9429" y="2780928"/>
            <a:ext cx="7056784" cy="1143000"/>
          </a:xfrm>
          <a:prstGeom prst="rect">
            <a:avLst/>
          </a:prstGeom>
        </p:spPr>
        <p:txBody>
          <a:bodyPr vert="horz" anchor="b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 cap="none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88008"/>
                </a:solidFill>
                <a:cs typeface="Arial" panose="020B0604020202020204" pitchFamily="34" charset="0"/>
              </a:rPr>
              <a:t>Glaubensbekenntnis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88008"/>
                </a:solidFill>
                <a:cs typeface="Arial" panose="020B0604020202020204" pitchFamily="34" charset="0"/>
              </a:rPr>
              <a:t>Fußball/Gottesdienst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7AEEE5E-6FAB-4F6B-BD52-317D4D3659FE}"/>
              </a:ext>
            </a:extLst>
          </p:cNvPr>
          <p:cNvSpPr txBox="1"/>
          <p:nvPr/>
        </p:nvSpPr>
        <p:spPr>
          <a:xfrm>
            <a:off x="1475656" y="3951054"/>
            <a:ext cx="5274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Bausteinsammlung je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Fishlifemobil</a:t>
            </a: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nie ein zweites Mal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Anpassung des Ablaufs an Gegebenheit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Situativer Umgang vor 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Mitarbeiter einbinden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Einbindung </a:t>
            </a:r>
            <a:r>
              <a:rPr lang="de-DE" dirty="0" err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Konfiweb</a:t>
            </a: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Kreative Module - </a:t>
            </a: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Partizipationsmöglichkeiten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endParaRPr lang="de-DE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983390">
            <a:off x="389481" y="2483752"/>
            <a:ext cx="8446508" cy="1173471"/>
          </a:xfrm>
        </p:spPr>
        <p:txBody>
          <a:bodyPr>
            <a:no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</p:txBody>
      </p:sp>
      <p:pic>
        <p:nvPicPr>
          <p:cNvPr id="3" name="Grafik 2" descr="NEA_ejd_logo2015_Quad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907704" cy="19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/>
          <p:cNvCxnSpPr>
            <a:cxnSpLocks/>
          </p:cNvCxnSpPr>
          <p:nvPr/>
        </p:nvCxnSpPr>
        <p:spPr>
          <a:xfrm>
            <a:off x="-108520" y="2564904"/>
            <a:ext cx="9361040" cy="2736304"/>
          </a:xfrm>
          <a:prstGeom prst="line">
            <a:avLst/>
          </a:prstGeom>
          <a:ln>
            <a:solidFill>
              <a:srgbClr val="F8800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 rot="21183649">
            <a:off x="-35557" y="2032967"/>
            <a:ext cx="91440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Vielen Dank für </a:t>
            </a:r>
            <a:r>
              <a:rPr lang="de-DE" sz="4100" b="1" dirty="0"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eure</a:t>
            </a: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Aufmerksamkeit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67744" y="35730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noch Fragen?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70DB58C-57B1-44D3-A3A3-88510989E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14" y="955607"/>
            <a:ext cx="9144000" cy="590239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xmlns="" id="{B9608AF0-5F33-49C2-95AF-CC13B04EEC50}"/>
              </a:ext>
            </a:extLst>
          </p:cNvPr>
          <p:cNvSpPr txBox="1">
            <a:spLocks/>
          </p:cNvSpPr>
          <p:nvPr/>
        </p:nvSpPr>
        <p:spPr>
          <a:xfrm rot="21183649">
            <a:off x="106670" y="2263389"/>
            <a:ext cx="9144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100" b="1" dirty="0"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eine Version von vielen…</a:t>
            </a:r>
            <a:endParaRPr kumimoji="0" lang="de-DE" sz="4100" b="1" i="0" u="none" strike="noStrike" kern="1200" cap="none" spc="0" normalizeH="0" baseline="0" noProof="0" dirty="0">
              <a:ln>
                <a:noFill/>
              </a:ln>
              <a:solidFill>
                <a:srgbClr val="F88008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2702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 rot="21183649">
            <a:off x="-35557" y="2032967"/>
            <a:ext cx="91440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Vielen Dank für </a:t>
            </a:r>
            <a:r>
              <a:rPr lang="de-DE" sz="4100" b="1" dirty="0"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eure</a:t>
            </a: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Aufmerksamkeit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67744" y="35730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noch Fragen?</a:t>
            </a:r>
          </a:p>
        </p:txBody>
      </p:sp>
    </p:spTree>
    <p:extLst>
      <p:ext uri="{BB962C8B-B14F-4D97-AF65-F5344CB8AC3E}">
        <p14:creationId xmlns:p14="http://schemas.microsoft.com/office/powerpoint/2010/main" val="463197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 rot="21183649">
            <a:off x="-35557" y="2032967"/>
            <a:ext cx="91440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Vielen Dank für </a:t>
            </a:r>
            <a:r>
              <a:rPr lang="de-DE" sz="4100" b="1" dirty="0"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eure</a:t>
            </a:r>
            <a:r>
              <a:rPr kumimoji="0" lang="de-DE" sz="4100" b="1" i="0" u="none" strike="noStrike" kern="1200" cap="none" spc="0" normalizeH="0" baseline="0" noProof="0" dirty="0">
                <a:ln>
                  <a:noFill/>
                </a:ln>
                <a:solidFill>
                  <a:srgbClr val="F8800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Aufmerksamkeit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67744" y="35730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noch Fragen?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983390">
            <a:off x="389481" y="2483752"/>
            <a:ext cx="8446508" cy="1173471"/>
          </a:xfrm>
        </p:spPr>
        <p:txBody>
          <a:bodyPr>
            <a:noAutofit/>
          </a:bodyPr>
          <a:lstStyle/>
          <a:p>
            <a:pPr algn="ctr"/>
            <a:r>
              <a:rPr lang="de-DE" sz="54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Angebote:</a:t>
            </a:r>
          </a:p>
        </p:txBody>
      </p:sp>
      <p:pic>
        <p:nvPicPr>
          <p:cNvPr id="3" name="Grafik 2" descr="NEA_ejd_logo2015_Quad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907704" cy="19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/>
          <p:cNvCxnSpPr>
            <a:cxnSpLocks/>
          </p:cNvCxnSpPr>
          <p:nvPr/>
        </p:nvCxnSpPr>
        <p:spPr>
          <a:xfrm>
            <a:off x="-108520" y="2564904"/>
            <a:ext cx="9361040" cy="2736304"/>
          </a:xfrm>
          <a:prstGeom prst="line">
            <a:avLst/>
          </a:prstGeom>
          <a:ln>
            <a:solidFill>
              <a:srgbClr val="F8800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solidFill>
                  <a:schemeClr val="tx2">
                    <a:lumMod val="25000"/>
                  </a:schemeClr>
                </a:solidFill>
              </a:rPr>
              <a:t>Das Mitarbeiterteam im Jugendwerk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93" y="1144788"/>
            <a:ext cx="1856380" cy="247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ev-jugend-neustadt.de/fileadmin/_processed_/csm_Ruth_Platz%C3%B6der.webJPG_8289b98f6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517">
            <a:off x="1440866" y="1420918"/>
            <a:ext cx="1644354" cy="236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D8C507D-E34E-4010-B124-4619BE5E0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266">
            <a:off x="4822891" y="3663050"/>
            <a:ext cx="2020889" cy="2898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03ADD4-EAE0-4463-A6FC-B07FA39D0B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45">
            <a:off x="5452750" y="1228784"/>
            <a:ext cx="1925809" cy="265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2032C76-7C05-4387-8818-845BB5BBEC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9813" y="3641613"/>
            <a:ext cx="2475175" cy="3300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 rot="21237380">
            <a:off x="1010319" y="919615"/>
            <a:ext cx="7751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Angebote für Konfirmandinnen</a:t>
            </a:r>
          </a:p>
          <a:p>
            <a:endParaRPr lang="de-DE" sz="44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onsolas" pitchFamily="49" charset="0"/>
            </a:endParaRPr>
          </a:p>
          <a:p>
            <a:r>
              <a:rPr lang="de-DE" sz="4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Fischprodukte jeglicher Art</a:t>
            </a:r>
          </a:p>
        </p:txBody>
      </p:sp>
      <p:cxnSp>
        <p:nvCxnSpPr>
          <p:cNvPr id="3" name="Gerader Verbinder 2"/>
          <p:cNvCxnSpPr>
            <a:cxnSpLocks/>
          </p:cNvCxnSpPr>
          <p:nvPr/>
        </p:nvCxnSpPr>
        <p:spPr>
          <a:xfrm flipV="1">
            <a:off x="-108520" y="3068960"/>
            <a:ext cx="9649072" cy="1008112"/>
          </a:xfrm>
          <a:prstGeom prst="line">
            <a:avLst/>
          </a:prstGeom>
          <a:ln w="57150">
            <a:solidFill>
              <a:srgbClr val="F8800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Grafik 6" descr="NEA_ejd_logo2015_Quad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66818"/>
            <a:ext cx="2160240" cy="223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07504" y="332656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seid ihr auf die Idee gekommen?</a:t>
            </a:r>
          </a:p>
          <a:p>
            <a:endParaRPr lang="de-DE" sz="36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Ziele?</a:t>
            </a:r>
          </a:p>
          <a:p>
            <a:endParaRPr lang="de-DE" sz="36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passiert inhaltlich?</a:t>
            </a:r>
          </a:p>
          <a:p>
            <a:endParaRPr lang="de-DE" sz="36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Zusammenarbeit mit den Gemeinden?</a:t>
            </a:r>
          </a:p>
          <a:p>
            <a:endParaRPr lang="de-DE" sz="36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Auswirkungen für unsere Jugendarbeit?</a:t>
            </a:r>
          </a:p>
          <a:p>
            <a:endParaRPr lang="de-DE" sz="36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40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4400" dirty="0"/>
          </a:p>
        </p:txBody>
      </p:sp>
      <p:pic>
        <p:nvPicPr>
          <p:cNvPr id="4" name="Grafik 3" descr="NEA_ejd_logo2015_Quadart.JPG">
            <a:extLst>
              <a:ext uri="{FF2B5EF4-FFF2-40B4-BE49-F238E27FC236}">
                <a16:creationId xmlns:a16="http://schemas.microsoft.com/office/drawing/2014/main" xmlns="" id="{612068B0-1035-429F-A8E8-35E73751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301208"/>
            <a:ext cx="1368152" cy="14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899592" y="285293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cs typeface="Lucida Sans Unicode" pitchFamily="34" charset="0"/>
              </a:rPr>
              <a:t>Wo haben Sie die Dekanatsjugend schon erlebt?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32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de-DE" sz="3200" dirty="0">
                <a:solidFill>
                  <a:srgbClr val="000000"/>
                </a:solidFill>
                <a:cs typeface="Lucida Sans Unicode" pitchFamily="34" charset="0"/>
              </a:rPr>
              <a:t>Die Antwort fast immer: Fishlife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2656"/>
            <a:ext cx="29523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de-DE" sz="20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sz="20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Evangelische </a:t>
            </a:r>
          </a:p>
          <a:p>
            <a:r>
              <a:rPr lang="de-DE" sz="20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Dekanatsjugend </a:t>
            </a:r>
          </a:p>
          <a:p>
            <a:r>
              <a:rPr lang="de-DE" sz="20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Neustadt an der Aisch</a:t>
            </a:r>
          </a:p>
          <a:p>
            <a:r>
              <a:rPr lang="de-DE" sz="1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stellt sich vor…</a:t>
            </a:r>
          </a:p>
          <a:p>
            <a:endParaRPr lang="de-DE" dirty="0"/>
          </a:p>
        </p:txBody>
      </p:sp>
      <p:pic>
        <p:nvPicPr>
          <p:cNvPr id="4" name="Grafik 3" descr="NEA_ejd_logo2015_Quadart.JPG">
            <a:extLst>
              <a:ext uri="{FF2B5EF4-FFF2-40B4-BE49-F238E27FC236}">
                <a16:creationId xmlns:a16="http://schemas.microsoft.com/office/drawing/2014/main" xmlns="" id="{612068B0-1035-429F-A8E8-35E73751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301208"/>
            <a:ext cx="1368152" cy="14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5B0CD8EE-2A67-40DD-9A07-56FA57BE2754}"/>
              </a:ext>
            </a:extLst>
          </p:cNvPr>
          <p:cNvSpPr txBox="1"/>
          <p:nvPr/>
        </p:nvSpPr>
        <p:spPr>
          <a:xfrm rot="1367609">
            <a:off x="3635896" y="162937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00"/>
                </a:solidFill>
                <a:cs typeface="Lucida Sans Unicode" pitchFamily="34" charset="0"/>
              </a:rPr>
              <a:t>Frage an die KVs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3275856" y="908720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Team und Strukturen der Dekanatsjugend</a:t>
            </a:r>
          </a:p>
          <a:p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Angebote für Kinder und Jugendliche</a:t>
            </a: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Service für die Gemeinden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Mitarbeiterbildung, </a:t>
            </a:r>
            <a:r>
              <a:rPr lang="de-DE" sz="2000" dirty="0" err="1">
                <a:solidFill>
                  <a:srgbClr val="000000"/>
                </a:solidFill>
                <a:cs typeface="Lucida Sans Unicode" pitchFamily="34" charset="0"/>
              </a:rPr>
              <a:t>z.B</a:t>
            </a: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 Kickoff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Baustelle Zukunft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19672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Fischlife</a:t>
            </a:r>
            <a:r>
              <a:rPr lang="de-DE" sz="36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steht bei uns für: </a:t>
            </a:r>
            <a:endParaRPr lang="de-DE" sz="40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/>
          </a:p>
        </p:txBody>
      </p:sp>
      <p:pic>
        <p:nvPicPr>
          <p:cNvPr id="4" name="Grafik 3" descr="NEA_ejd_logo2015_Quadart.JPG">
            <a:extLst>
              <a:ext uri="{FF2B5EF4-FFF2-40B4-BE49-F238E27FC236}">
                <a16:creationId xmlns:a16="http://schemas.microsoft.com/office/drawing/2014/main" xmlns="" id="{612068B0-1035-429F-A8E8-35E73751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301208"/>
            <a:ext cx="1368152" cy="14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16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3275856" y="908720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Fishlife ist bei uns nur in der Summe zu denken: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de-DE" sz="2000" dirty="0" err="1">
                <a:solidFill>
                  <a:srgbClr val="000000"/>
                </a:solidFill>
                <a:cs typeface="Lucida Sans Unicode" pitchFamily="34" charset="0"/>
              </a:rPr>
              <a:t>Fishlifefreizeiten</a:t>
            </a:r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de-DE" sz="2000" dirty="0" err="1">
                <a:solidFill>
                  <a:srgbClr val="000000"/>
                </a:solidFill>
                <a:cs typeface="Lucida Sans Unicode" pitchFamily="34" charset="0"/>
              </a:rPr>
              <a:t>Fishlifemobil</a:t>
            </a:r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 (Stunden/ Tage)</a:t>
            </a: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Fishlife- Mitarbeiter -Modul</a:t>
            </a: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de-DE" sz="2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cs typeface="Lucida Sans Unicode" pitchFamily="34" charset="0"/>
              </a:rPr>
              <a:t>Fishtival, feiern</a:t>
            </a:r>
          </a:p>
        </p:txBody>
      </p:sp>
      <p:cxnSp>
        <p:nvCxnSpPr>
          <p:cNvPr id="3" name="Gerader Verbinder 2"/>
          <p:cNvCxnSpPr>
            <a:cxnSpLocks/>
          </p:cNvCxnSpPr>
          <p:nvPr/>
        </p:nvCxnSpPr>
        <p:spPr>
          <a:xfrm>
            <a:off x="3131840" y="-99392"/>
            <a:ext cx="0" cy="7200800"/>
          </a:xfrm>
          <a:prstGeom prst="line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07504" y="332656"/>
            <a:ext cx="2952327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Fishlife</a:t>
            </a:r>
          </a:p>
          <a:p>
            <a:r>
              <a:rPr lang="de-DE" sz="72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</a:p>
          <a:p>
            <a:r>
              <a:rPr lang="de-DE" sz="72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Konfis</a:t>
            </a:r>
          </a:p>
          <a:p>
            <a:endParaRPr lang="de-DE" sz="28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8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Eingebunden in das Jahresprogramm</a:t>
            </a:r>
          </a:p>
          <a:p>
            <a:endParaRPr lang="de-DE" sz="28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800" dirty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„MARKE“</a:t>
            </a:r>
          </a:p>
          <a:p>
            <a:endParaRPr lang="de-DE" sz="8000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dirty="0"/>
          </a:p>
        </p:txBody>
      </p:sp>
      <p:pic>
        <p:nvPicPr>
          <p:cNvPr id="4" name="Grafik 3" descr="NEA_ejd_logo2015_Quadart.JPG">
            <a:extLst>
              <a:ext uri="{FF2B5EF4-FFF2-40B4-BE49-F238E27FC236}">
                <a16:creationId xmlns:a16="http://schemas.microsoft.com/office/drawing/2014/main" xmlns="" id="{612068B0-1035-429F-A8E8-35E73751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5301208"/>
            <a:ext cx="1368152" cy="141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47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168788">
            <a:off x="1071082" y="4346519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de-DE" sz="5400" b="0" dirty="0">
                <a:solidFill>
                  <a:srgbClr val="F88008"/>
                </a:solidFill>
                <a:effectLst/>
                <a:latin typeface="+mn-lt"/>
                <a:cs typeface="Consolas" pitchFamily="49" charset="0"/>
              </a:rPr>
              <a:t>Konfi - </a:t>
            </a:r>
            <a:r>
              <a:rPr lang="de-DE" sz="5400" b="0" dirty="0" err="1">
                <a:solidFill>
                  <a:srgbClr val="F88008"/>
                </a:solidFill>
                <a:effectLst/>
                <a:latin typeface="+mn-lt"/>
                <a:cs typeface="Consolas" pitchFamily="49" charset="0"/>
              </a:rPr>
              <a:t>Fairnetzt</a:t>
            </a:r>
            <a:endParaRPr lang="de-DE" sz="5400" b="0" dirty="0">
              <a:solidFill>
                <a:srgbClr val="F88008"/>
              </a:solidFill>
              <a:effectLst/>
              <a:latin typeface="+mn-lt"/>
              <a:cs typeface="Consolas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95736" y="19888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nsolas" pitchFamily="49" charset="0"/>
              </a:rPr>
              <a:t>Service für die Gemeinden</a:t>
            </a:r>
          </a:p>
        </p:txBody>
      </p:sp>
      <p:cxnSp>
        <p:nvCxnSpPr>
          <p:cNvPr id="4" name="Gerader Verbinder 3"/>
          <p:cNvCxnSpPr>
            <a:cxnSpLocks/>
          </p:cNvCxnSpPr>
          <p:nvPr/>
        </p:nvCxnSpPr>
        <p:spPr>
          <a:xfrm>
            <a:off x="-324544" y="2848703"/>
            <a:ext cx="9577064" cy="3316601"/>
          </a:xfrm>
          <a:prstGeom prst="line">
            <a:avLst/>
          </a:prstGeom>
          <a:ln w="57150">
            <a:solidFill>
              <a:srgbClr val="F88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NEA_ejd_logo2015_Quad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65505"/>
            <a:ext cx="1298456" cy="134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406</Words>
  <Application>Microsoft Office PowerPoint</Application>
  <PresentationFormat>Bildschirmpräsentation (4:3)</PresentationFormat>
  <Paragraphs>147</Paragraphs>
  <Slides>23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Deimos</vt:lpstr>
      <vt:lpstr>Office</vt:lpstr>
      <vt:lpstr>PowerPoint-Präsentation</vt:lpstr>
      <vt:lpstr>Team</vt:lpstr>
      <vt:lpstr>Das Mitarbeiterteam im Jugendwerk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Konfi - Fairnetzt</vt:lpstr>
      <vt:lpstr>PowerPoint-Präsentation</vt:lpstr>
      <vt:lpstr>PowerPoint-Präsentation</vt:lpstr>
      <vt:lpstr>PowerPoint-Präsentation</vt:lpstr>
      <vt:lpstr>Fishlife-Mobil</vt:lpstr>
      <vt:lpstr>Online buchen  </vt:lpstr>
      <vt:lpstr>Fishlife ist kein geradliniger Weg</vt:lpstr>
      <vt:lpstr>Bandarbeit</vt:lpstr>
      <vt:lpstr>Fairmitteln</vt:lpstr>
      <vt:lpstr>PowerPoint-Präsentation</vt:lpstr>
      <vt:lpstr>Grundlage für die Fishlifemobile sind jeweils: </vt:lpstr>
      <vt:lpstr>PowerPoint-Präsentation</vt:lpstr>
      <vt:lpstr>PowerPoint-Präsentation</vt:lpstr>
      <vt:lpstr>PowerPoint-Präsentation</vt:lpstr>
      <vt:lpstr>Angebote: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Ganztagsbetreuung</dc:creator>
  <cp:lastModifiedBy>Alexandra Borchers</cp:lastModifiedBy>
  <cp:revision>263</cp:revision>
  <dcterms:created xsi:type="dcterms:W3CDTF">2012-03-20T07:44:59Z</dcterms:created>
  <dcterms:modified xsi:type="dcterms:W3CDTF">2020-03-11T12:43:14Z</dcterms:modified>
</cp:coreProperties>
</file>